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Lst>
  <p:notesMasterIdLst>
    <p:notesMasterId r:id="rId24"/>
  </p:notesMasterIdLst>
  <p:handoutMasterIdLst>
    <p:handoutMasterId r:id="rId25"/>
  </p:handoutMasterIdLst>
  <p:sldIdLst>
    <p:sldId id="258" r:id="rId3"/>
    <p:sldId id="262" r:id="rId4"/>
    <p:sldId id="263" r:id="rId5"/>
    <p:sldId id="264" r:id="rId6"/>
    <p:sldId id="265" r:id="rId7"/>
    <p:sldId id="266" r:id="rId8"/>
    <p:sldId id="267" r:id="rId9"/>
    <p:sldId id="268" r:id="rId10"/>
    <p:sldId id="261" r:id="rId11"/>
    <p:sldId id="269" r:id="rId12"/>
    <p:sldId id="260" r:id="rId13"/>
    <p:sldId id="276" r:id="rId14"/>
    <p:sldId id="277" r:id="rId15"/>
    <p:sldId id="274" r:id="rId16"/>
    <p:sldId id="259" r:id="rId17"/>
    <p:sldId id="278" r:id="rId18"/>
    <p:sldId id="275" r:id="rId19"/>
    <p:sldId id="273" r:id="rId20"/>
    <p:sldId id="270" r:id="rId21"/>
    <p:sldId id="271" r:id="rId22"/>
    <p:sldId id="272" r:id="rId23"/>
  </p:sldIdLst>
  <p:sldSz cx="9144000" cy="6858000" type="screen4x3"/>
  <p:notesSz cx="6724650" cy="97742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npeng (JP) W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A44"/>
    <a:srgbClr val="F1DE35"/>
    <a:srgbClr val="778888"/>
    <a:srgbClr val="F15A22"/>
    <a:srgbClr val="00B7C1"/>
    <a:srgbClr val="E4E7E7"/>
    <a:srgbClr val="FF0000"/>
    <a:srgbClr val="00AAB3"/>
    <a:srgbClr val="EEAA00"/>
    <a:srgbClr val="F05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09"/>
    <p:restoredTop sz="96291" autoAdjust="0"/>
  </p:normalViewPr>
  <p:slideViewPr>
    <p:cSldViewPr>
      <p:cViewPr varScale="1">
        <p:scale>
          <a:sx n="72" d="100"/>
          <a:sy n="72" d="100"/>
        </p:scale>
        <p:origin x="216" y="13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650" cy="4889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08413" y="0"/>
            <a:ext cx="2914650" cy="488950"/>
          </a:xfrm>
          <a:prstGeom prst="rect">
            <a:avLst/>
          </a:prstGeom>
        </p:spPr>
        <p:txBody>
          <a:bodyPr vert="horz" lIns="91440" tIns="45720" rIns="91440" bIns="45720" rtlCol="0"/>
          <a:lstStyle>
            <a:lvl1pPr algn="r">
              <a:defRPr sz="1200"/>
            </a:lvl1pPr>
          </a:lstStyle>
          <a:p>
            <a:fld id="{9A75DDD2-5329-6049-AEC7-64E6BC9C578B}" type="datetimeFigureOut">
              <a:rPr lang="en-US" smtClean="0"/>
              <a:pPr/>
              <a:t>7/5/19</a:t>
            </a:fld>
            <a:endParaRPr lang="en-US"/>
          </a:p>
        </p:txBody>
      </p:sp>
      <p:sp>
        <p:nvSpPr>
          <p:cNvPr id="4" name="Footer Placeholder 3"/>
          <p:cNvSpPr>
            <a:spLocks noGrp="1"/>
          </p:cNvSpPr>
          <p:nvPr>
            <p:ph type="ftr" sz="quarter" idx="2"/>
          </p:nvPr>
        </p:nvSpPr>
        <p:spPr>
          <a:xfrm>
            <a:off x="0" y="9283700"/>
            <a:ext cx="2914650" cy="4889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08413" y="9283700"/>
            <a:ext cx="2914650" cy="488950"/>
          </a:xfrm>
          <a:prstGeom prst="rect">
            <a:avLst/>
          </a:prstGeom>
        </p:spPr>
        <p:txBody>
          <a:bodyPr vert="horz" lIns="91440" tIns="45720" rIns="91440" bIns="45720" rtlCol="0" anchor="b"/>
          <a:lstStyle>
            <a:lvl1pPr algn="r">
              <a:defRPr sz="1200"/>
            </a:lvl1pPr>
          </a:lstStyle>
          <a:p>
            <a:fld id="{92F84E7F-CBB2-9942-81AB-4C481D2F729F}" type="slidenum">
              <a:rPr lang="en-US" smtClean="0"/>
              <a:pPr/>
              <a:t>‹#›</a:t>
            </a:fld>
            <a:endParaRPr lang="en-US"/>
          </a:p>
        </p:txBody>
      </p:sp>
    </p:spTree>
    <p:extLst>
      <p:ext uri="{BB962C8B-B14F-4D97-AF65-F5344CB8AC3E}">
        <p14:creationId xmlns:p14="http://schemas.microsoft.com/office/powerpoint/2010/main" val="4943124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88712"/>
          </a:xfrm>
          <a:prstGeom prst="rect">
            <a:avLst/>
          </a:prstGeom>
        </p:spPr>
        <p:txBody>
          <a:bodyPr vert="horz" lIns="90526" tIns="45263" rIns="90526" bIns="45263" rtlCol="0"/>
          <a:lstStyle>
            <a:lvl1pPr algn="l">
              <a:defRPr sz="1200"/>
            </a:lvl1pPr>
          </a:lstStyle>
          <a:p>
            <a:endParaRPr lang="en-GB" dirty="0"/>
          </a:p>
        </p:txBody>
      </p:sp>
      <p:sp>
        <p:nvSpPr>
          <p:cNvPr id="3" name="Date Placeholder 2"/>
          <p:cNvSpPr>
            <a:spLocks noGrp="1"/>
          </p:cNvSpPr>
          <p:nvPr>
            <p:ph type="dt" idx="1"/>
          </p:nvPr>
        </p:nvSpPr>
        <p:spPr>
          <a:xfrm>
            <a:off x="3809079" y="0"/>
            <a:ext cx="2914015" cy="488712"/>
          </a:xfrm>
          <a:prstGeom prst="rect">
            <a:avLst/>
          </a:prstGeom>
        </p:spPr>
        <p:txBody>
          <a:bodyPr vert="horz" lIns="90526" tIns="45263" rIns="90526" bIns="45263" rtlCol="0"/>
          <a:lstStyle>
            <a:lvl1pPr algn="r">
              <a:defRPr sz="1200"/>
            </a:lvl1pPr>
          </a:lstStyle>
          <a:p>
            <a:fld id="{AE978BB6-AEF6-469A-8FEC-BFFE900D45D5}" type="datetimeFigureOut">
              <a:rPr lang="en-GB" smtClean="0"/>
              <a:pPr/>
              <a:t>05/07/2019</a:t>
            </a:fld>
            <a:endParaRPr lang="en-GB" dirty="0"/>
          </a:p>
        </p:txBody>
      </p:sp>
      <p:sp>
        <p:nvSpPr>
          <p:cNvPr id="4" name="Slide Image Placeholder 3"/>
          <p:cNvSpPr>
            <a:spLocks noGrp="1" noRot="1" noChangeAspect="1"/>
          </p:cNvSpPr>
          <p:nvPr>
            <p:ph type="sldImg" idx="2"/>
          </p:nvPr>
        </p:nvSpPr>
        <p:spPr>
          <a:xfrm>
            <a:off x="917575" y="731838"/>
            <a:ext cx="4889500" cy="3667125"/>
          </a:xfrm>
          <a:prstGeom prst="rect">
            <a:avLst/>
          </a:prstGeom>
          <a:noFill/>
          <a:ln w="12700">
            <a:solidFill>
              <a:prstClr val="black"/>
            </a:solidFill>
          </a:ln>
        </p:spPr>
        <p:txBody>
          <a:bodyPr vert="horz" lIns="90526" tIns="45263" rIns="90526" bIns="45263" rtlCol="0" anchor="ctr"/>
          <a:lstStyle/>
          <a:p>
            <a:endParaRPr lang="en-GB" dirty="0"/>
          </a:p>
        </p:txBody>
      </p:sp>
      <p:sp>
        <p:nvSpPr>
          <p:cNvPr id="5" name="Notes Placeholder 4"/>
          <p:cNvSpPr>
            <a:spLocks noGrp="1"/>
          </p:cNvSpPr>
          <p:nvPr>
            <p:ph type="body" sz="quarter" idx="3"/>
          </p:nvPr>
        </p:nvSpPr>
        <p:spPr>
          <a:xfrm>
            <a:off x="672465" y="4642763"/>
            <a:ext cx="5379720" cy="4398407"/>
          </a:xfrm>
          <a:prstGeom prst="rect">
            <a:avLst/>
          </a:prstGeom>
        </p:spPr>
        <p:txBody>
          <a:bodyPr vert="horz" lIns="90526" tIns="45263" rIns="90526" bIns="4526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283830"/>
            <a:ext cx="2914015" cy="488712"/>
          </a:xfrm>
          <a:prstGeom prst="rect">
            <a:avLst/>
          </a:prstGeom>
        </p:spPr>
        <p:txBody>
          <a:bodyPr vert="horz" lIns="90526" tIns="45263" rIns="90526" bIns="45263"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09079" y="9283830"/>
            <a:ext cx="2914015" cy="488712"/>
          </a:xfrm>
          <a:prstGeom prst="rect">
            <a:avLst/>
          </a:prstGeom>
        </p:spPr>
        <p:txBody>
          <a:bodyPr vert="horz" lIns="90526" tIns="45263" rIns="90526" bIns="45263" rtlCol="0" anchor="b"/>
          <a:lstStyle>
            <a:lvl1pPr algn="r">
              <a:defRPr sz="1200"/>
            </a:lvl1pPr>
          </a:lstStyle>
          <a:p>
            <a:fld id="{E0BC7162-4BA5-4F04-8FB0-AB96A0DDCC06}" type="slidenum">
              <a:rPr lang="en-GB" smtClean="0"/>
              <a:pPr/>
              <a:t>‹#›</a:t>
            </a:fld>
            <a:endParaRPr lang="en-GB" dirty="0"/>
          </a:p>
        </p:txBody>
      </p:sp>
    </p:spTree>
    <p:extLst>
      <p:ext uri="{BB962C8B-B14F-4D97-AF65-F5344CB8AC3E}">
        <p14:creationId xmlns:p14="http://schemas.microsoft.com/office/powerpoint/2010/main" val="17781692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79200"/>
            <a:ext cx="8229600" cy="5474136"/>
          </a:xfrm>
        </p:spPr>
        <p:txBody>
          <a:bodyPr>
            <a:normAutofit/>
          </a:bodyPr>
          <a:lstStyle>
            <a:lvl1pPr marL="228600" indent="-228600">
              <a:buClr>
                <a:srgbClr val="00AAB5"/>
              </a:buClr>
              <a:buSzPct val="100000"/>
              <a:buFontTx/>
              <a:buBlip>
                <a:blip r:embed="rId2"/>
              </a:buBlip>
              <a:defRPr sz="1400"/>
            </a:lvl1pPr>
            <a:lvl2pPr marL="460375" indent="-231775">
              <a:buClr>
                <a:srgbClr val="00AAB5"/>
              </a:buClr>
              <a:buSzPct val="100000"/>
              <a:buFontTx/>
              <a:buBlip>
                <a:blip r:embed="rId2"/>
              </a:buBlip>
              <a:defRPr sz="1400"/>
            </a:lvl2pPr>
            <a:lvl3pPr marL="679450" indent="-222250">
              <a:buClr>
                <a:srgbClr val="00AAB5"/>
              </a:buClr>
              <a:buSzPct val="100000"/>
              <a:buFontTx/>
              <a:buBlip>
                <a:blip r:embed="rId2"/>
              </a:buBlip>
              <a:defRPr sz="1400"/>
            </a:lvl3pPr>
            <a:lvl4pPr marL="914400" indent="-228600">
              <a:buClr>
                <a:srgbClr val="00AAB5"/>
              </a:buClr>
              <a:buSzPct val="100000"/>
              <a:buFontTx/>
              <a:buBlip>
                <a:blip r:embed="rId2"/>
              </a:buBlip>
              <a:defRPr sz="1400"/>
            </a:lvl4pPr>
            <a:lvl5pPr marL="900000" indent="-180000">
              <a:buClr>
                <a:srgbClr val="00AAB5"/>
              </a:buClr>
              <a:buSzPct val="100000"/>
              <a:buFontTx/>
              <a:buBlip>
                <a:blip r:embed="rId2"/>
              </a:buBlip>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itle Placeholder 1"/>
          <p:cNvSpPr>
            <a:spLocks noGrp="1"/>
          </p:cNvSpPr>
          <p:nvPr>
            <p:ph type="title"/>
          </p:nvPr>
        </p:nvSpPr>
        <p:spPr>
          <a:xfrm>
            <a:off x="467544" y="396000"/>
            <a:ext cx="8229600" cy="487362"/>
          </a:xfrm>
          <a:prstGeom prst="rect">
            <a:avLst/>
          </a:prstGeom>
        </p:spPr>
        <p:txBody>
          <a:bodyPr vert="horz" lIns="0" tIns="45720" rIns="91440" bIns="45720" rtlCol="0" anchor="t" anchorCtr="0">
            <a:normAutofit/>
          </a:bodyPr>
          <a:lstStyle>
            <a:lvl1pPr>
              <a:defRPr>
                <a:solidFill>
                  <a:srgbClr val="00B7C1"/>
                </a:solidFill>
              </a:defRPr>
            </a:lvl1pPr>
          </a:lstStyle>
          <a:p>
            <a:r>
              <a:rPr lang="en-US"/>
              <a:t>Click to edit Master title style</a:t>
            </a:r>
            <a:endParaRPr lang="en-GB" dirty="0"/>
          </a:p>
        </p:txBody>
      </p:sp>
    </p:spTree>
    <p:extLst>
      <p:ext uri="{BB962C8B-B14F-4D97-AF65-F5344CB8AC3E}">
        <p14:creationId xmlns:p14="http://schemas.microsoft.com/office/powerpoint/2010/main" val="1073449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79200"/>
            <a:ext cx="8229600" cy="5474136"/>
          </a:xfrm>
        </p:spPr>
        <p:txBody>
          <a:bodyPr>
            <a:normAutofit/>
          </a:bodyPr>
          <a:lstStyle>
            <a:lvl1pPr marL="0" indent="0">
              <a:buClr>
                <a:srgbClr val="00AAB5"/>
              </a:buClr>
              <a:buSzPct val="100000"/>
              <a:buFontTx/>
              <a:buNone/>
              <a:defRPr sz="1400"/>
            </a:lvl1pPr>
            <a:lvl2pPr marL="228600" indent="-231775">
              <a:buClr>
                <a:srgbClr val="00AAB5"/>
              </a:buClr>
              <a:buSzPct val="100000"/>
              <a:buFontTx/>
              <a:buBlip>
                <a:blip r:embed="rId2"/>
              </a:buBlip>
              <a:defRPr sz="1400"/>
            </a:lvl2pPr>
            <a:lvl3pPr marL="679450" indent="-222250">
              <a:buClr>
                <a:srgbClr val="00AAB5"/>
              </a:buClr>
              <a:buSzPct val="100000"/>
              <a:buFontTx/>
              <a:buBlip>
                <a:blip r:embed="rId2"/>
              </a:buBlip>
              <a:defRPr sz="1400"/>
            </a:lvl3pPr>
            <a:lvl4pPr marL="914400" indent="-228600">
              <a:buClr>
                <a:srgbClr val="00AAB5"/>
              </a:buClr>
              <a:buSzPct val="100000"/>
              <a:buFontTx/>
              <a:buBlip>
                <a:blip r:embed="rId2"/>
              </a:buBlip>
              <a:defRPr sz="1400"/>
            </a:lvl4pPr>
            <a:lvl5pPr marL="900000" indent="-180000">
              <a:buClr>
                <a:srgbClr val="00AAB5"/>
              </a:buClr>
              <a:buSzPct val="100000"/>
              <a:buFontTx/>
              <a:buBlip>
                <a:blip r:embed="rId2"/>
              </a:buBlip>
              <a:defRPr sz="1400"/>
            </a:lvl5pPr>
          </a:lstStyle>
          <a:p>
            <a:pPr lvl="0"/>
            <a:r>
              <a:rPr lang="en-US"/>
              <a:t>Click to edit Master text styles</a:t>
            </a:r>
          </a:p>
          <a:p>
            <a:pPr lvl="1"/>
            <a:r>
              <a:rPr lang="en-US"/>
              <a:t>Second level</a:t>
            </a:r>
          </a:p>
        </p:txBody>
      </p:sp>
      <p:sp>
        <p:nvSpPr>
          <p:cNvPr id="8" name="Title Placeholder 1"/>
          <p:cNvSpPr>
            <a:spLocks noGrp="1"/>
          </p:cNvSpPr>
          <p:nvPr>
            <p:ph type="title"/>
          </p:nvPr>
        </p:nvSpPr>
        <p:spPr>
          <a:xfrm>
            <a:off x="467544" y="396000"/>
            <a:ext cx="8229600" cy="487362"/>
          </a:xfrm>
          <a:prstGeom prst="rect">
            <a:avLst/>
          </a:prstGeom>
        </p:spPr>
        <p:txBody>
          <a:bodyPr vert="horz" lIns="0" tIns="45720" rIns="91440" bIns="45720" rtlCol="0" anchor="t" anchorCtr="0">
            <a:normAutofit/>
          </a:bodyPr>
          <a:lstStyle>
            <a:lvl1pPr>
              <a:defRPr>
                <a:solidFill>
                  <a:srgbClr val="00B7C1"/>
                </a:solidFill>
              </a:defRPr>
            </a:lvl1pPr>
          </a:lstStyle>
          <a:p>
            <a:r>
              <a:rPr lang="en-US"/>
              <a:t>Click to edit Master title style</a:t>
            </a:r>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010543"/>
          </a:xfrm>
        </p:spPr>
        <p:txBody>
          <a:bodyPr>
            <a:normAutofit/>
          </a:bodyPr>
          <a:lstStyle>
            <a:lvl1pPr algn="l">
              <a:defRPr sz="2200" b="1" i="0">
                <a:latin typeface="Baskerville SemiBold" charset="0"/>
                <a:ea typeface="Baskerville SemiBold" charset="0"/>
                <a:cs typeface="Baskerville SemiBold" charset="0"/>
              </a:defRPr>
            </a:lvl1pPr>
          </a:lstStyle>
          <a:p>
            <a:r>
              <a:rPr lang="en-US"/>
              <a:t>Click to edit Master title style</a:t>
            </a:r>
            <a:endParaRPr lang="en-GB" dirty="0"/>
          </a:p>
        </p:txBody>
      </p:sp>
      <p:sp>
        <p:nvSpPr>
          <p:cNvPr id="3" name="Subtitle 2"/>
          <p:cNvSpPr>
            <a:spLocks noGrp="1"/>
          </p:cNvSpPr>
          <p:nvPr>
            <p:ph type="subTitle" idx="1"/>
          </p:nvPr>
        </p:nvSpPr>
        <p:spPr>
          <a:xfrm>
            <a:off x="683568" y="3501008"/>
            <a:ext cx="6400800" cy="1752600"/>
          </a:xfrm>
        </p:spPr>
        <p:txBody>
          <a:bodyPr>
            <a:normAutofit/>
          </a:bodyPr>
          <a:lstStyle>
            <a:lvl1pPr marL="0" indent="0" algn="l">
              <a:buNone/>
              <a:defRPr sz="1200" b="0" i="0">
                <a:solidFill>
                  <a:schemeClr val="tx1">
                    <a:tint val="75000"/>
                  </a:schemeClr>
                </a:solidFill>
                <a:latin typeface="Baskerville" charset="0"/>
                <a:ea typeface="Baskerville" charset="0"/>
                <a:cs typeface="Baskerville"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Tree>
    <p:extLst>
      <p:ext uri="{BB962C8B-B14F-4D97-AF65-F5344CB8AC3E}">
        <p14:creationId xmlns:p14="http://schemas.microsoft.com/office/powerpoint/2010/main" val="910929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00" y="396000"/>
            <a:ext cx="8229600" cy="487362"/>
          </a:xfrm>
        </p:spPr>
        <p:txBody>
          <a:bodyPr lIns="0" anchor="t" anchorCtr="0">
            <a:normAutofit/>
          </a:bodyPr>
          <a:lstStyle>
            <a:lvl1pPr>
              <a:defRPr sz="1800">
                <a:solidFill>
                  <a:srgbClr val="00B7C1"/>
                </a:solidFill>
              </a:defRPr>
            </a:lvl1pPr>
          </a:lstStyle>
          <a:p>
            <a:r>
              <a:rPr lang="en-US"/>
              <a:t>Click to edit Master title style</a:t>
            </a:r>
            <a:endParaRPr lang="en-GB" dirty="0"/>
          </a:p>
        </p:txBody>
      </p:sp>
      <p:sp>
        <p:nvSpPr>
          <p:cNvPr id="3" name="Content Placeholder 2"/>
          <p:cNvSpPr>
            <a:spLocks noGrp="1"/>
          </p:cNvSpPr>
          <p:nvPr>
            <p:ph sz="half" idx="1"/>
          </p:nvPr>
        </p:nvSpPr>
        <p:spPr>
          <a:xfrm>
            <a:off x="457200" y="980728"/>
            <a:ext cx="4038600" cy="5400600"/>
          </a:xfrm>
        </p:spPr>
        <p:txBody>
          <a:bodyPr>
            <a:normAutofit/>
          </a:bodyPr>
          <a:lstStyle>
            <a:lvl1pPr marL="180000" indent="-180000">
              <a:buClr>
                <a:srgbClr val="00AAB5"/>
              </a:buClr>
              <a:buSzPct val="100000"/>
              <a:buFontTx/>
              <a:buBlip>
                <a:blip r:embed="rId2"/>
              </a:buBlip>
              <a:defRPr sz="1200"/>
            </a:lvl1pPr>
            <a:lvl2pPr marL="360000" indent="-180000">
              <a:buClr>
                <a:srgbClr val="00AAB5"/>
              </a:buClr>
              <a:buSzPct val="100000"/>
              <a:buFontTx/>
              <a:buBlip>
                <a:blip r:embed="rId2"/>
              </a:buBlip>
              <a:defRPr sz="1200"/>
            </a:lvl2pPr>
            <a:lvl3pPr marL="540000" indent="-180000">
              <a:buClr>
                <a:srgbClr val="00AAB5"/>
              </a:buClr>
              <a:buSzPct val="100000"/>
              <a:buFontTx/>
              <a:buBlip>
                <a:blip r:embed="rId2"/>
              </a:buBlip>
              <a:defRPr sz="1200"/>
            </a:lvl3pPr>
            <a:lvl4pPr marL="720000" indent="-180000">
              <a:buClr>
                <a:srgbClr val="00AAB5"/>
              </a:buClr>
              <a:buSzPct val="100000"/>
              <a:buFontTx/>
              <a:buBlip>
                <a:blip r:embed="rId2"/>
              </a:buBlip>
              <a:defRPr sz="1200"/>
            </a:lvl4pPr>
            <a:lvl5pPr marL="900000" indent="-180000">
              <a:buClr>
                <a:srgbClr val="00AAB5"/>
              </a:buClr>
              <a:buSzPct val="100000"/>
              <a:buFontTx/>
              <a:buBlip>
                <a:blip r:embed="rId2"/>
              </a:buBlip>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ontent Placeholder 2"/>
          <p:cNvSpPr>
            <a:spLocks noGrp="1"/>
          </p:cNvSpPr>
          <p:nvPr>
            <p:ph sz="half" idx="13"/>
          </p:nvPr>
        </p:nvSpPr>
        <p:spPr>
          <a:xfrm>
            <a:off x="4644008" y="980728"/>
            <a:ext cx="4038600" cy="5400600"/>
          </a:xfrm>
        </p:spPr>
        <p:txBody>
          <a:bodyPr>
            <a:normAutofit/>
          </a:bodyPr>
          <a:lstStyle>
            <a:lvl1pPr marL="180000" indent="-180000">
              <a:buClr>
                <a:srgbClr val="00AAB5"/>
              </a:buClr>
              <a:buSzPct val="100000"/>
              <a:buFontTx/>
              <a:buBlip>
                <a:blip r:embed="rId2"/>
              </a:buBlip>
              <a:defRPr sz="1200"/>
            </a:lvl1pPr>
            <a:lvl2pPr marL="360000" indent="-180000">
              <a:buClr>
                <a:srgbClr val="00AAB5"/>
              </a:buClr>
              <a:buSzPct val="100000"/>
              <a:buFontTx/>
              <a:buBlip>
                <a:blip r:embed="rId2"/>
              </a:buBlip>
              <a:defRPr sz="1200"/>
            </a:lvl2pPr>
            <a:lvl3pPr marL="540000" indent="-180000">
              <a:buClr>
                <a:srgbClr val="00AAB5"/>
              </a:buClr>
              <a:buSzPct val="100000"/>
              <a:buFontTx/>
              <a:buBlip>
                <a:blip r:embed="rId2"/>
              </a:buBlip>
              <a:defRPr sz="1200"/>
            </a:lvl3pPr>
            <a:lvl4pPr marL="720000" indent="-180000">
              <a:buClr>
                <a:srgbClr val="00AAB5"/>
              </a:buClr>
              <a:buSzPct val="100000"/>
              <a:buFontTx/>
              <a:buBlip>
                <a:blip r:embed="rId2"/>
              </a:buBlip>
              <a:defRPr sz="1200"/>
            </a:lvl4pPr>
            <a:lvl5pPr marL="900000" indent="-180000">
              <a:buClr>
                <a:srgbClr val="00AAB5"/>
              </a:buClr>
              <a:buSzPct val="100000"/>
              <a:buFontTx/>
              <a:buBlip>
                <a:blip r:embed="rId2"/>
              </a:buBlip>
              <a:defRPr sz="12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4265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00" y="396000"/>
            <a:ext cx="8229600" cy="634082"/>
          </a:xfrm>
        </p:spPr>
        <p:txBody>
          <a:bodyPr>
            <a:normAutofit/>
          </a:bodyPr>
          <a:lstStyle>
            <a:lvl1pPr algn="l">
              <a:defRPr sz="1200"/>
            </a:lvl1pPr>
          </a:lstStyle>
          <a:p>
            <a:r>
              <a:rPr lang="en-US"/>
              <a:t>Click to edit Master title style</a:t>
            </a:r>
            <a:endParaRPr lang="en-GB"/>
          </a:p>
        </p:txBody>
      </p:sp>
    </p:spTree>
    <p:extLst>
      <p:ext uri="{BB962C8B-B14F-4D97-AF65-F5344CB8AC3E}">
        <p14:creationId xmlns:p14="http://schemas.microsoft.com/office/powerpoint/2010/main" val="1133471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52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85800" y="2130425"/>
            <a:ext cx="7772400" cy="1010543"/>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2200" b="1" i="0">
                <a:solidFill>
                  <a:srgbClr val="00B7C1"/>
                </a:solidFill>
                <a:latin typeface="Baskerville SemiBold" charset="0"/>
                <a:ea typeface="Baskerville SemiBold" charset="0"/>
                <a:cs typeface="Baskerville SemiBold"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dirty="0"/>
              <a:t>Click to edit Master title style</a:t>
            </a:r>
            <a:endParaRPr kumimoji="0" lang="en-GB" sz="2000" b="0" i="0" u="none" strike="noStrike" kern="0" cap="none" spc="0" normalizeH="0" baseline="0" noProof="0" dirty="0">
              <a:ln>
                <a:noFill/>
              </a:ln>
              <a:solidFill>
                <a:sysClr val="windowText" lastClr="000000"/>
              </a:solidFill>
              <a:effectLst/>
              <a:uLnTx/>
              <a:uFillTx/>
              <a:latin typeface="Calibri" pitchFamily="34" charset="0"/>
              <a:cs typeface="Arial" pitchFamily="34" charset="0"/>
            </a:endParaRPr>
          </a:p>
        </p:txBody>
      </p:sp>
      <p:sp>
        <p:nvSpPr>
          <p:cNvPr id="10" name="Subtitle 2"/>
          <p:cNvSpPr>
            <a:spLocks noGrp="1"/>
          </p:cNvSpPr>
          <p:nvPr>
            <p:ph type="subTitle" idx="1"/>
          </p:nvPr>
        </p:nvSpPr>
        <p:spPr>
          <a:xfrm>
            <a:off x="683568" y="3501008"/>
            <a:ext cx="6400800" cy="1752600"/>
          </a:xfrm>
          <a:prstGeom prst="rect">
            <a:avLst/>
          </a:prstGeom>
        </p:spPr>
        <p:txBody>
          <a:bodyPr>
            <a:normAutofit/>
          </a:bodyPr>
          <a:lstStyle>
            <a:lvl1pPr marL="0" indent="0" algn="l">
              <a:buNone/>
              <a:defRPr sz="1400" b="0" i="0">
                <a:solidFill>
                  <a:schemeClr val="tx1">
                    <a:tint val="75000"/>
                  </a:schemeClr>
                </a:solidFill>
                <a:latin typeface="Baskerville" charset="0"/>
                <a:ea typeface="Baskerville" charset="0"/>
                <a:cs typeface="Baskerville"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tint val="75000"/>
                  </a:sysClr>
                </a:solidFill>
                <a:effectLst/>
                <a:uLnTx/>
                <a:uFillTx/>
              </a:rPr>
              <a:t>Click to edit Master subtitle style</a:t>
            </a:r>
            <a:endParaRPr kumimoji="0" lang="en-GB" sz="1200" b="0" i="0" u="none" strike="noStrike" kern="0" cap="none" spc="0" normalizeH="0" baseline="0" noProof="0" dirty="0">
              <a:ln>
                <a:noFill/>
              </a:ln>
              <a:solidFill>
                <a:sysClr val="windowText" lastClr="000000">
                  <a:tint val="75000"/>
                </a:sysClr>
              </a:solidFill>
              <a:effectLst/>
              <a:uLnTx/>
              <a:uFillTx/>
            </a:endParaRPr>
          </a:p>
        </p:txBody>
      </p:sp>
    </p:spTree>
    <p:extLst>
      <p:ext uri="{BB962C8B-B14F-4D97-AF65-F5344CB8AC3E}">
        <p14:creationId xmlns:p14="http://schemas.microsoft.com/office/powerpoint/2010/main" val="34591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ctrTitle"/>
          </p:nvPr>
        </p:nvSpPr>
        <p:spPr>
          <a:xfrm>
            <a:off x="685800" y="2130425"/>
            <a:ext cx="7772400" cy="1010543"/>
          </a:xfrm>
          <a:prstGeom prst="rect">
            <a:avLst/>
          </a:prstGeom>
        </p:spPr>
        <p:txBody>
          <a:bodyPr>
            <a:normAutofit/>
          </a:bodyPr>
          <a:lstStyle>
            <a:lvl1pPr marL="0" marR="0" indent="0" algn="l" defTabSz="914400" eaLnBrk="1" fontAlgn="auto" latinLnBrk="0" hangingPunct="1">
              <a:lnSpc>
                <a:spcPct val="100000"/>
              </a:lnSpc>
              <a:spcBef>
                <a:spcPts val="0"/>
              </a:spcBef>
              <a:spcAft>
                <a:spcPts val="0"/>
              </a:spcAft>
              <a:buClrTx/>
              <a:buSzTx/>
              <a:buFontTx/>
              <a:buNone/>
              <a:tabLst/>
              <a:defRPr sz="2200" b="1" i="0">
                <a:solidFill>
                  <a:srgbClr val="00B7C1"/>
                </a:solidFill>
                <a:latin typeface="Baskerville SemiBold" charset="0"/>
                <a:ea typeface="Baskerville SemiBold" charset="0"/>
                <a:cs typeface="Baskerville SemiBold"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lang="en-US" dirty="0"/>
              <a:t>Click to edit Master title style</a:t>
            </a:r>
            <a:endParaRPr kumimoji="0" lang="en-GB" sz="2000" b="0" i="0" u="none" strike="noStrike" kern="0" cap="none" spc="0" normalizeH="0" baseline="0" noProof="0" dirty="0">
              <a:ln>
                <a:noFill/>
              </a:ln>
              <a:solidFill>
                <a:sysClr val="windowText" lastClr="000000"/>
              </a:solidFill>
              <a:effectLst/>
              <a:uLnTx/>
              <a:uFillTx/>
              <a:latin typeface="Calibri" pitchFamily="34" charset="0"/>
              <a:cs typeface="Arial" pitchFamily="34" charset="0"/>
            </a:endParaRPr>
          </a:p>
        </p:txBody>
      </p:sp>
      <p:sp>
        <p:nvSpPr>
          <p:cNvPr id="10" name="Subtitle 2"/>
          <p:cNvSpPr>
            <a:spLocks noGrp="1"/>
          </p:cNvSpPr>
          <p:nvPr>
            <p:ph type="subTitle" idx="1"/>
          </p:nvPr>
        </p:nvSpPr>
        <p:spPr>
          <a:xfrm>
            <a:off x="683568" y="3501008"/>
            <a:ext cx="6400800" cy="1752600"/>
          </a:xfrm>
          <a:prstGeom prst="rect">
            <a:avLst/>
          </a:prstGeom>
        </p:spPr>
        <p:txBody>
          <a:bodyPr>
            <a:normAutofit/>
          </a:bodyPr>
          <a:lstStyle>
            <a:lvl1pPr marL="0" indent="0" algn="l">
              <a:buNone/>
              <a:defRPr sz="1400" b="0" i="0">
                <a:solidFill>
                  <a:schemeClr val="tx1">
                    <a:tint val="75000"/>
                  </a:schemeClr>
                </a:solidFill>
                <a:latin typeface="Baskerville" charset="0"/>
                <a:ea typeface="Baskerville" charset="0"/>
                <a:cs typeface="Baskerville"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tint val="75000"/>
                  </a:sysClr>
                </a:solidFill>
                <a:effectLst/>
                <a:uLnTx/>
                <a:uFillTx/>
              </a:rPr>
              <a:t>Click to edit Master subtitle style</a:t>
            </a:r>
            <a:endParaRPr kumimoji="0" lang="en-GB" sz="1200" b="0" i="0" u="none" strike="noStrike" kern="0" cap="none" spc="0" normalizeH="0" baseline="0" noProof="0" dirty="0">
              <a:ln>
                <a:noFill/>
              </a:ln>
              <a:solidFill>
                <a:sysClr val="windowText" lastClr="000000">
                  <a:tint val="75000"/>
                </a:sysClr>
              </a:solidFill>
              <a:effectLst/>
              <a:uLnTx/>
              <a:uFillTx/>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4418" y="333916"/>
            <a:ext cx="2218062" cy="93484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396000"/>
            <a:ext cx="8229600" cy="487362"/>
          </a:xfrm>
          <a:prstGeom prst="rect">
            <a:avLst/>
          </a:prstGeom>
        </p:spPr>
        <p:txBody>
          <a:bodyPr vert="horz" lIns="0" tIns="45720" rIns="91440" bIns="4572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467544" y="980728"/>
            <a:ext cx="8229600" cy="5400600"/>
          </a:xfrm>
          <a:prstGeom prst="rect">
            <a:avLst/>
          </a:prstGeom>
        </p:spPr>
        <p:txBody>
          <a:bodyPr vert="horz" lIns="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Rectangle 7"/>
          <p:cNvSpPr txBox="1">
            <a:spLocks noChangeArrowheads="1"/>
          </p:cNvSpPr>
          <p:nvPr userDrawn="1"/>
        </p:nvSpPr>
        <p:spPr bwMode="auto">
          <a:xfrm>
            <a:off x="990000" y="7470000"/>
            <a:ext cx="5020401" cy="269875"/>
          </a:xfrm>
          <a:prstGeom prst="rect">
            <a:avLst/>
          </a:prstGeom>
          <a:noFill/>
          <a:ln w="9525">
            <a:noFill/>
            <a:miter lim="800000"/>
            <a:headEnd/>
            <a:tailEnd/>
          </a:ln>
          <a:effectLst/>
        </p:spPr>
        <p:txBody>
          <a:bodyPr lIns="0" tIns="0" rIns="0" bIns="0">
            <a:prstTxWarp prst="textNoShape">
              <a:avLst/>
            </a:prstTxWarp>
          </a:bodyPr>
          <a:lstStyle/>
          <a:p>
            <a:pPr>
              <a:lnSpc>
                <a:spcPct val="110000"/>
              </a:lnSpc>
            </a:pPr>
            <a:fld id="{5A293253-D599-2442-86AF-50E667750427}" type="slidenum">
              <a:rPr lang="en-US" sz="700" b="0" i="0" baseline="0" smtClean="0">
                <a:solidFill>
                  <a:schemeClr val="bg1">
                    <a:lumMod val="65000"/>
                  </a:schemeClr>
                </a:solidFill>
                <a:latin typeface="Verdana"/>
                <a:ea typeface="Verdana" pitchFamily="-84" charset="0"/>
                <a:cs typeface="Verdana"/>
              </a:rPr>
              <a:pPr>
                <a:lnSpc>
                  <a:spcPct val="110000"/>
                </a:lnSpc>
              </a:pPr>
              <a:t>‹#›</a:t>
            </a:fld>
            <a:r>
              <a:rPr lang="en-US" sz="700" b="0" i="0" baseline="0" dirty="0">
                <a:solidFill>
                  <a:schemeClr val="bg1">
                    <a:lumMod val="65000"/>
                  </a:schemeClr>
                </a:solidFill>
                <a:latin typeface="Verdana"/>
                <a:ea typeface="Verdana" pitchFamily="-84" charset="0"/>
                <a:cs typeface="Verdana"/>
              </a:rPr>
              <a:t> </a:t>
            </a:r>
            <a:r>
              <a:rPr lang="en-GB" sz="700" b="0" i="0" dirty="0">
                <a:solidFill>
                  <a:schemeClr val="bg1">
                    <a:lumMod val="65000"/>
                  </a:schemeClr>
                </a:solidFill>
                <a:latin typeface="Verdana"/>
                <a:cs typeface="Verdana"/>
              </a:rPr>
              <a:t>| Aptitude Medical Systems Inc. All rights reserved.</a:t>
            </a:r>
            <a:endParaRPr lang="en-US" sz="700" b="0" i="0" baseline="0" dirty="0">
              <a:solidFill>
                <a:schemeClr val="bg1">
                  <a:lumMod val="65000"/>
                </a:schemeClr>
              </a:solidFill>
              <a:latin typeface="Verdana"/>
              <a:ea typeface="Verdana" pitchFamily="-84" charset="0"/>
              <a:cs typeface="Verdana"/>
            </a:endParaRPr>
          </a:p>
        </p:txBody>
      </p:sp>
      <p:sp>
        <p:nvSpPr>
          <p:cNvPr id="12" name="Rectangle 7"/>
          <p:cNvSpPr txBox="1">
            <a:spLocks noChangeArrowheads="1"/>
          </p:cNvSpPr>
          <p:nvPr userDrawn="1"/>
        </p:nvSpPr>
        <p:spPr bwMode="auto">
          <a:xfrm>
            <a:off x="469776" y="6588125"/>
            <a:ext cx="4462264" cy="269875"/>
          </a:xfrm>
          <a:prstGeom prst="rect">
            <a:avLst/>
          </a:prstGeom>
          <a:noFill/>
          <a:ln w="9525">
            <a:noFill/>
            <a:miter lim="800000"/>
            <a:headEnd/>
            <a:tailEnd/>
          </a:ln>
          <a:effectLst/>
        </p:spPr>
        <p:txBody>
          <a:bodyPr lIns="0" tIns="0" rIns="0" bIns="0">
            <a:prstTxWarp prst="textNoShape">
              <a:avLst/>
            </a:prstTxWarp>
          </a:bodyPr>
          <a:lstStyle/>
          <a:p>
            <a:pPr marL="0" marR="0" indent="0" algn="l" defTabSz="914400" rtl="0" eaLnBrk="1" fontAlgn="auto" latinLnBrk="0" hangingPunct="1">
              <a:lnSpc>
                <a:spcPct val="110000"/>
              </a:lnSpc>
              <a:spcBef>
                <a:spcPts val="0"/>
              </a:spcBef>
              <a:spcAft>
                <a:spcPts val="0"/>
              </a:spcAft>
              <a:buClrTx/>
              <a:buSzTx/>
              <a:buFontTx/>
              <a:buNone/>
              <a:tabLst/>
              <a:defRPr/>
            </a:pPr>
            <a:r>
              <a:rPr lang="en-US" sz="900" b="0" i="0" baseline="0" dirty="0">
                <a:solidFill>
                  <a:schemeClr val="bg1">
                    <a:lumMod val="65000"/>
                  </a:schemeClr>
                </a:solidFill>
                <a:latin typeface="Baskerville" charset="0"/>
                <a:ea typeface="Baskerville" charset="0"/>
                <a:cs typeface="Baskerville" charset="0"/>
              </a:rPr>
              <a:t>Page </a:t>
            </a:r>
            <a:fld id="{5A293253-D599-2442-86AF-50E667750427}" type="slidenum">
              <a:rPr lang="en-US" sz="900" b="0" i="0" baseline="0" smtClean="0">
                <a:solidFill>
                  <a:schemeClr val="bg1">
                    <a:lumMod val="65000"/>
                  </a:schemeClr>
                </a:solidFill>
                <a:latin typeface="Baskerville" charset="0"/>
                <a:ea typeface="Baskerville" charset="0"/>
                <a:cs typeface="Baskerville" charset="0"/>
              </a:rPr>
              <a:pPr marL="0" marR="0" indent="0" algn="l" defTabSz="914400" rtl="0" eaLnBrk="1" fontAlgn="auto" latinLnBrk="0" hangingPunct="1">
                <a:lnSpc>
                  <a:spcPct val="110000"/>
                </a:lnSpc>
                <a:spcBef>
                  <a:spcPts val="0"/>
                </a:spcBef>
                <a:spcAft>
                  <a:spcPts val="0"/>
                </a:spcAft>
                <a:buClrTx/>
                <a:buSzTx/>
                <a:buFontTx/>
                <a:buNone/>
                <a:tabLst/>
                <a:defRPr/>
              </a:pPr>
              <a:t>‹#›</a:t>
            </a:fld>
            <a:r>
              <a:rPr lang="en-US" sz="900" b="0" i="0" baseline="0" dirty="0">
                <a:solidFill>
                  <a:schemeClr val="bg1">
                    <a:lumMod val="65000"/>
                  </a:schemeClr>
                </a:solidFill>
                <a:latin typeface="Baskerville" charset="0"/>
                <a:ea typeface="Baskerville" charset="0"/>
                <a:cs typeface="Baskerville" charset="0"/>
              </a:rPr>
              <a:t>  </a:t>
            </a:r>
            <a:r>
              <a:rPr lang="en-GB" sz="900" b="0" i="0" dirty="0">
                <a:solidFill>
                  <a:schemeClr val="bg1">
                    <a:lumMod val="65000"/>
                  </a:schemeClr>
                </a:solidFill>
                <a:latin typeface="Baskerville" charset="0"/>
                <a:ea typeface="Baskerville" charset="0"/>
                <a:cs typeface="Baskerville" charset="0"/>
              </a:rPr>
              <a:t>|  </a:t>
            </a:r>
            <a:r>
              <a:rPr lang="en-GB" sz="900" b="0" i="0" baseline="0" dirty="0">
                <a:solidFill>
                  <a:schemeClr val="bg1">
                    <a:lumMod val="65000"/>
                  </a:schemeClr>
                </a:solidFill>
                <a:latin typeface="Baskerville" charset="0"/>
                <a:ea typeface="Baskerville" charset="0"/>
                <a:cs typeface="Baskerville" charset="0"/>
              </a:rPr>
              <a:t>Aptitude Medical Systems. Confidential</a:t>
            </a:r>
          </a:p>
          <a:p>
            <a:pPr marL="0" marR="0" indent="0" algn="l" defTabSz="914400" rtl="0" eaLnBrk="1" fontAlgn="auto" latinLnBrk="0" hangingPunct="1">
              <a:lnSpc>
                <a:spcPct val="110000"/>
              </a:lnSpc>
              <a:spcBef>
                <a:spcPts val="0"/>
              </a:spcBef>
              <a:spcAft>
                <a:spcPts val="0"/>
              </a:spcAft>
              <a:buClrTx/>
              <a:buSzTx/>
              <a:buFontTx/>
              <a:buNone/>
              <a:tabLst/>
              <a:defRPr/>
            </a:pPr>
            <a:endParaRPr lang="en-US" sz="900" b="0" i="0" baseline="0" dirty="0">
              <a:solidFill>
                <a:schemeClr val="bg1">
                  <a:lumMod val="65000"/>
                </a:schemeClr>
              </a:solidFill>
              <a:latin typeface="Verdana"/>
              <a:ea typeface="Verdana" pitchFamily="-84" charset="0"/>
              <a:cs typeface="Verdana"/>
            </a:endParaRPr>
          </a:p>
        </p:txBody>
      </p:sp>
      <p:pic>
        <p:nvPicPr>
          <p:cNvPr id="16" name="Picture 15" descr="Aptitude_PPT_background_40%tint_report.jpg"/>
          <p:cNvPicPr>
            <a:picLocks noChangeAspect="1"/>
          </p:cNvPicPr>
          <p:nvPr userDrawn="1"/>
        </p:nvPicPr>
        <p:blipFill>
          <a:blip r:embed="rId8"/>
          <a:stretch>
            <a:fillRect/>
          </a:stretch>
        </p:blipFill>
        <p:spPr>
          <a:xfrm>
            <a:off x="6803136" y="5379720"/>
            <a:ext cx="2340864" cy="1478280"/>
          </a:xfrm>
          <a:prstGeom prst="rect">
            <a:avLst/>
          </a:prstGeom>
        </p:spPr>
      </p:pic>
      <p:cxnSp>
        <p:nvCxnSpPr>
          <p:cNvPr id="17" name="Straight Connector 16"/>
          <p:cNvCxnSpPr/>
          <p:nvPr userDrawn="1"/>
        </p:nvCxnSpPr>
        <p:spPr>
          <a:xfrm>
            <a:off x="467544" y="792000"/>
            <a:ext cx="8229600"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742585"/>
      </p:ext>
    </p:extLst>
  </p:cSld>
  <p:clrMap bg1="lt1" tx1="dk1" bg2="lt2" tx2="dk2" accent1="accent1" accent2="accent2" accent3="accent3" accent4="accent4" accent5="accent5" accent6="accent6" hlink="hlink" folHlink="folHlink"/>
  <p:sldLayoutIdLst>
    <p:sldLayoutId id="2147483650" r:id="rId1"/>
    <p:sldLayoutId id="2147483711" r:id="rId2"/>
    <p:sldLayoutId id="2147483649" r:id="rId3"/>
    <p:sldLayoutId id="2147483652" r:id="rId4"/>
    <p:sldLayoutId id="2147483654" r:id="rId5"/>
    <p:sldLayoutId id="2147483655" r:id="rId6"/>
  </p:sldLayoutIdLst>
  <p:hf hdr="0"/>
  <p:txStyles>
    <p:titleStyle>
      <a:lvl1pPr algn="l" defTabSz="914400" rtl="0" eaLnBrk="1" latinLnBrk="0" hangingPunct="1">
        <a:spcBef>
          <a:spcPct val="0"/>
        </a:spcBef>
        <a:buNone/>
        <a:defRPr sz="1800" b="1" i="0" kern="1200">
          <a:solidFill>
            <a:srgbClr val="00B7C1"/>
          </a:solidFill>
          <a:latin typeface="Baskerville SemiBold" charset="0"/>
          <a:ea typeface="Baskerville SemiBold" charset="0"/>
          <a:cs typeface="Baskerville SemiBold" charset="0"/>
        </a:defRPr>
      </a:lvl1pPr>
    </p:titleStyle>
    <p:bodyStyle>
      <a:lvl1pPr marL="180000" indent="-180000" algn="l" defTabSz="914400" rtl="0" eaLnBrk="1" latinLnBrk="0" hangingPunct="1">
        <a:spcBef>
          <a:spcPct val="20000"/>
        </a:spcBef>
        <a:buClr>
          <a:srgbClr val="00AAB5"/>
        </a:buClr>
        <a:buSzPct val="100000"/>
        <a:buFontTx/>
        <a:buBlip>
          <a:blip r:embed="rId9"/>
        </a:buBlip>
        <a:defRPr sz="1400" kern="1200">
          <a:solidFill>
            <a:schemeClr val="tx1"/>
          </a:solidFill>
          <a:latin typeface="Baskerville" charset="0"/>
          <a:ea typeface="Baskerville" charset="0"/>
          <a:cs typeface="Baskerville" charset="0"/>
        </a:defRPr>
      </a:lvl1pPr>
      <a:lvl2pPr marL="409575" indent="-179388" algn="l" defTabSz="914400" rtl="0" eaLnBrk="1" latinLnBrk="0" hangingPunct="1">
        <a:spcBef>
          <a:spcPct val="20000"/>
        </a:spcBef>
        <a:buClr>
          <a:srgbClr val="00AAB5"/>
        </a:buClr>
        <a:buSzPct val="100000"/>
        <a:buFontTx/>
        <a:buBlip>
          <a:blip r:embed="rId9"/>
        </a:buBlip>
        <a:defRPr sz="1400" kern="1200">
          <a:solidFill>
            <a:schemeClr val="tx1"/>
          </a:solidFill>
          <a:latin typeface="Baskerville" charset="0"/>
          <a:ea typeface="Baskerville" charset="0"/>
          <a:cs typeface="Baskerville" charset="0"/>
        </a:defRPr>
      </a:lvl2pPr>
      <a:lvl3pPr marL="628650" indent="-179388" algn="l" defTabSz="914400" rtl="0" eaLnBrk="1" latinLnBrk="0" hangingPunct="1">
        <a:spcBef>
          <a:spcPct val="20000"/>
        </a:spcBef>
        <a:buClr>
          <a:srgbClr val="00AAB5"/>
        </a:buClr>
        <a:buSzPct val="100000"/>
        <a:buFontTx/>
        <a:buBlip>
          <a:blip r:embed="rId9"/>
        </a:buBlip>
        <a:defRPr sz="1400" kern="1200">
          <a:solidFill>
            <a:schemeClr val="tx1"/>
          </a:solidFill>
          <a:latin typeface="Baskerville" charset="0"/>
          <a:ea typeface="Baskerville" charset="0"/>
          <a:cs typeface="Baskerville" charset="0"/>
        </a:defRPr>
      </a:lvl3pPr>
      <a:lvl4pPr marL="858838" indent="-179388" algn="l" defTabSz="914400" rtl="0" eaLnBrk="1" latinLnBrk="0" hangingPunct="1">
        <a:spcBef>
          <a:spcPct val="20000"/>
        </a:spcBef>
        <a:buClr>
          <a:srgbClr val="00AAB5"/>
        </a:buClr>
        <a:buSzPct val="100000"/>
        <a:buFontTx/>
        <a:buBlip>
          <a:blip r:embed="rId9"/>
        </a:buBlip>
        <a:defRPr sz="1400" kern="1200">
          <a:solidFill>
            <a:schemeClr val="tx1"/>
          </a:solidFill>
          <a:latin typeface="Baskerville" charset="0"/>
          <a:ea typeface="Baskerville" charset="0"/>
          <a:cs typeface="Baskerville" charset="0"/>
        </a:defRPr>
      </a:lvl4pPr>
      <a:lvl5pPr marL="1089025" indent="-179388" algn="l" defTabSz="914400" rtl="0" eaLnBrk="1" latinLnBrk="0" hangingPunct="1">
        <a:spcBef>
          <a:spcPct val="20000"/>
        </a:spcBef>
        <a:buClr>
          <a:srgbClr val="00AAB5"/>
        </a:buClr>
        <a:buSzPct val="100000"/>
        <a:buFontTx/>
        <a:buBlip>
          <a:blip r:embed="rId9"/>
        </a:buBlip>
        <a:defRPr sz="1400" kern="1200">
          <a:solidFill>
            <a:schemeClr val="tx1"/>
          </a:solidFill>
          <a:latin typeface="Baskerville" charset="0"/>
          <a:ea typeface="Baskerville" charset="0"/>
          <a:cs typeface="Baskerville"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txBox="1">
            <a:spLocks noChangeArrowheads="1"/>
          </p:cNvSpPr>
          <p:nvPr userDrawn="1"/>
        </p:nvSpPr>
        <p:spPr bwMode="auto">
          <a:xfrm>
            <a:off x="990000" y="7470000"/>
            <a:ext cx="5020401" cy="269875"/>
          </a:xfrm>
          <a:prstGeom prst="rect">
            <a:avLst/>
          </a:prstGeom>
          <a:noFill/>
          <a:ln w="9525">
            <a:noFill/>
            <a:miter lim="800000"/>
            <a:headEnd/>
            <a:tailEnd/>
          </a:ln>
          <a:effectLst/>
        </p:spPr>
        <p:txBody>
          <a:bodyPr lIns="0" tIns="0" rIns="0" bIns="0">
            <a:prstTxWarp prst="textNoShape">
              <a:avLst/>
            </a:prstTxWarp>
          </a:bodyPr>
          <a:lstStyle/>
          <a:p>
            <a:pPr>
              <a:lnSpc>
                <a:spcPct val="110000"/>
              </a:lnSpc>
            </a:pPr>
            <a:fld id="{5A293253-D599-2442-86AF-50E667750427}" type="slidenum">
              <a:rPr lang="en-US" sz="700" b="0" i="0" baseline="0" smtClean="0">
                <a:solidFill>
                  <a:schemeClr val="bg1">
                    <a:lumMod val="65000"/>
                  </a:schemeClr>
                </a:solidFill>
                <a:latin typeface="Verdana"/>
                <a:ea typeface="Verdana" pitchFamily="-84" charset="0"/>
                <a:cs typeface="Verdana"/>
              </a:rPr>
              <a:pPr>
                <a:lnSpc>
                  <a:spcPct val="110000"/>
                </a:lnSpc>
              </a:pPr>
              <a:t>‹#›</a:t>
            </a:fld>
            <a:r>
              <a:rPr lang="en-US" sz="700" b="0" i="0" baseline="0" dirty="0">
                <a:solidFill>
                  <a:schemeClr val="bg1">
                    <a:lumMod val="65000"/>
                  </a:schemeClr>
                </a:solidFill>
                <a:latin typeface="Verdana"/>
                <a:ea typeface="Verdana" pitchFamily="-84" charset="0"/>
                <a:cs typeface="Verdana"/>
              </a:rPr>
              <a:t> </a:t>
            </a:r>
            <a:r>
              <a:rPr lang="en-GB" sz="700" b="0" i="0" dirty="0">
                <a:solidFill>
                  <a:schemeClr val="bg1">
                    <a:lumMod val="65000"/>
                  </a:schemeClr>
                </a:solidFill>
                <a:latin typeface="Verdana"/>
                <a:cs typeface="Verdana"/>
              </a:rPr>
              <a:t>| Aptitude Medical Systems Inc. All rights reserved.</a:t>
            </a:r>
            <a:endParaRPr lang="en-US" sz="700" b="0" i="0" baseline="0" dirty="0">
              <a:solidFill>
                <a:schemeClr val="bg1">
                  <a:lumMod val="65000"/>
                </a:schemeClr>
              </a:solidFill>
              <a:latin typeface="Verdana"/>
              <a:ea typeface="Verdana" pitchFamily="-84" charset="0"/>
              <a:cs typeface="Verdana"/>
            </a:endParaRPr>
          </a:p>
        </p:txBody>
      </p:sp>
      <p:sp>
        <p:nvSpPr>
          <p:cNvPr id="10" name="Rectangle 7"/>
          <p:cNvSpPr txBox="1">
            <a:spLocks noChangeArrowheads="1"/>
          </p:cNvSpPr>
          <p:nvPr userDrawn="1"/>
        </p:nvSpPr>
        <p:spPr bwMode="auto">
          <a:xfrm>
            <a:off x="469776" y="6588125"/>
            <a:ext cx="4462264" cy="269875"/>
          </a:xfrm>
          <a:prstGeom prst="rect">
            <a:avLst/>
          </a:prstGeom>
          <a:noFill/>
          <a:ln w="9525">
            <a:noFill/>
            <a:miter lim="800000"/>
            <a:headEnd/>
            <a:tailEnd/>
          </a:ln>
          <a:effectLst/>
        </p:spPr>
        <p:txBody>
          <a:bodyPr lIns="0" tIns="0" rIns="0" bIns="0">
            <a:prstTxWarp prst="textNoShape">
              <a:avLst/>
            </a:prstTxWarp>
          </a:bodyPr>
          <a:lstStyle/>
          <a:p>
            <a:pPr marL="0" marR="0" indent="0" algn="l" defTabSz="914400" rtl="0" eaLnBrk="1" fontAlgn="auto" latinLnBrk="0" hangingPunct="1">
              <a:lnSpc>
                <a:spcPct val="110000"/>
              </a:lnSpc>
              <a:spcBef>
                <a:spcPts val="0"/>
              </a:spcBef>
              <a:spcAft>
                <a:spcPts val="0"/>
              </a:spcAft>
              <a:buClrTx/>
              <a:buSzTx/>
              <a:buFontTx/>
              <a:buNone/>
              <a:tabLst/>
              <a:defRPr/>
            </a:pPr>
            <a:endParaRPr lang="en-US" sz="700" b="0" i="0" baseline="0" dirty="0">
              <a:solidFill>
                <a:schemeClr val="bg1">
                  <a:lumMod val="65000"/>
                </a:schemeClr>
              </a:solidFill>
              <a:latin typeface="Verdana"/>
              <a:ea typeface="Verdana" pitchFamily="-84" charset="0"/>
              <a:cs typeface="Verdana"/>
            </a:endParaRPr>
          </a:p>
        </p:txBody>
      </p:sp>
      <p:pic>
        <p:nvPicPr>
          <p:cNvPr id="11" name="Picture 10" descr="Aptitude_PPT_background_40%tint_report.jpg"/>
          <p:cNvPicPr>
            <a:picLocks noChangeAspect="1"/>
          </p:cNvPicPr>
          <p:nvPr userDrawn="1"/>
        </p:nvPicPr>
        <p:blipFill>
          <a:blip r:embed="rId4"/>
          <a:stretch>
            <a:fillRect/>
          </a:stretch>
        </p:blipFill>
        <p:spPr>
          <a:xfrm>
            <a:off x="6803136" y="5379720"/>
            <a:ext cx="2340864" cy="1478280"/>
          </a:xfrm>
          <a:prstGeom prst="rect">
            <a:avLst/>
          </a:prstGeom>
        </p:spPr>
      </p:pic>
    </p:spTree>
    <p:extLst>
      <p:ext uri="{BB962C8B-B14F-4D97-AF65-F5344CB8AC3E}">
        <p14:creationId xmlns:p14="http://schemas.microsoft.com/office/powerpoint/2010/main" val="4180374018"/>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64.sv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emf"/></Relationships>
</file>

<file path=ppt/slides/_rels/slide12.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36.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8.svg"/><Relationship Id="rId7" Type="http://schemas.openxmlformats.org/officeDocument/2006/relationships/image" Target="../media/image18.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_rels/slide7.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54.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0.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54.sv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2177"/>
            <a:ext cx="8229600" cy="487362"/>
          </a:xfrm>
        </p:spPr>
        <p:txBody>
          <a:bodyPr/>
          <a:lstStyle/>
          <a:p>
            <a:r>
              <a:rPr lang="en-US" dirty="0"/>
              <a:t>Bootstrapping from Tyler’s raw data on each chip.</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00519"/>
            <a:ext cx="1526187" cy="369332"/>
          </a:xfrm>
          <a:prstGeom prst="rect">
            <a:avLst/>
          </a:prstGeom>
          <a:noFill/>
        </p:spPr>
        <p:txBody>
          <a:bodyPr wrap="none" rtlCol="0">
            <a:spAutoFit/>
          </a:bodyPr>
          <a:lstStyle/>
          <a:p>
            <a:r>
              <a:rPr lang="en-US" dirty="0"/>
              <a:t>Top Electrode:</a:t>
            </a:r>
          </a:p>
        </p:txBody>
      </p:sp>
      <p:graphicFrame>
        <p:nvGraphicFramePr>
          <p:cNvPr id="14" name="Table 13">
            <a:extLst>
              <a:ext uri="{FF2B5EF4-FFF2-40B4-BE49-F238E27FC236}">
                <a16:creationId xmlns:a16="http://schemas.microsoft.com/office/drawing/2014/main" id="{09C18C6B-EC53-1948-80A4-A5276CF68274}"/>
              </a:ext>
            </a:extLst>
          </p:cNvPr>
          <p:cNvGraphicFramePr>
            <a:graphicFrameLocks noGrp="1"/>
          </p:cNvGraphicFramePr>
          <p:nvPr>
            <p:extLst>
              <p:ext uri="{D42A27DB-BD31-4B8C-83A1-F6EECF244321}">
                <p14:modId xmlns:p14="http://schemas.microsoft.com/office/powerpoint/2010/main" val="2196628336"/>
              </p:ext>
            </p:extLst>
          </p:nvPr>
        </p:nvGraphicFramePr>
        <p:xfrm>
          <a:off x="3365500" y="0"/>
          <a:ext cx="5778500" cy="1422400"/>
        </p:xfrm>
        <a:graphic>
          <a:graphicData uri="http://schemas.openxmlformats.org/drawingml/2006/table">
            <a:tbl>
              <a:tblPr/>
              <a:tblGrid>
                <a:gridCol w="825500">
                  <a:extLst>
                    <a:ext uri="{9D8B030D-6E8A-4147-A177-3AD203B41FA5}">
                      <a16:colId xmlns:a16="http://schemas.microsoft.com/office/drawing/2014/main" val="1718426321"/>
                    </a:ext>
                  </a:extLst>
                </a:gridCol>
                <a:gridCol w="825500">
                  <a:extLst>
                    <a:ext uri="{9D8B030D-6E8A-4147-A177-3AD203B41FA5}">
                      <a16:colId xmlns:a16="http://schemas.microsoft.com/office/drawing/2014/main" val="1364201259"/>
                    </a:ext>
                  </a:extLst>
                </a:gridCol>
                <a:gridCol w="825500">
                  <a:extLst>
                    <a:ext uri="{9D8B030D-6E8A-4147-A177-3AD203B41FA5}">
                      <a16:colId xmlns:a16="http://schemas.microsoft.com/office/drawing/2014/main" val="3369221508"/>
                    </a:ext>
                  </a:extLst>
                </a:gridCol>
                <a:gridCol w="825500">
                  <a:extLst>
                    <a:ext uri="{9D8B030D-6E8A-4147-A177-3AD203B41FA5}">
                      <a16:colId xmlns:a16="http://schemas.microsoft.com/office/drawing/2014/main" val="489069167"/>
                    </a:ext>
                  </a:extLst>
                </a:gridCol>
                <a:gridCol w="825500">
                  <a:extLst>
                    <a:ext uri="{9D8B030D-6E8A-4147-A177-3AD203B41FA5}">
                      <a16:colId xmlns:a16="http://schemas.microsoft.com/office/drawing/2014/main" val="2506772748"/>
                    </a:ext>
                  </a:extLst>
                </a:gridCol>
                <a:gridCol w="825500">
                  <a:extLst>
                    <a:ext uri="{9D8B030D-6E8A-4147-A177-3AD203B41FA5}">
                      <a16:colId xmlns:a16="http://schemas.microsoft.com/office/drawing/2014/main" val="1161712139"/>
                    </a:ext>
                  </a:extLst>
                </a:gridCol>
                <a:gridCol w="825500">
                  <a:extLst>
                    <a:ext uri="{9D8B030D-6E8A-4147-A177-3AD203B41FA5}">
                      <a16:colId xmlns:a16="http://schemas.microsoft.com/office/drawing/2014/main" val="4087585223"/>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TOP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gridSpan="2">
                  <a:txBody>
                    <a:bodyPr/>
                    <a:lstStyle/>
                    <a:p>
                      <a:pPr algn="ctr" fontAlgn="ctr"/>
                      <a:r>
                        <a:rPr lang="en-US" sz="1200" b="0" i="0" u="none" strike="noStrike">
                          <a:solidFill>
                            <a:srgbClr val="000000"/>
                          </a:solidFill>
                          <a:effectLst/>
                          <a:latin typeface="Calibri" panose="020F0502020204030204" pitchFamily="34" charset="0"/>
                        </a:rPr>
                        <a:t>Raw signal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 CI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extLst>
                  <a:ext uri="{0D108BD9-81ED-4DB2-BD59-A6C34878D82A}">
                    <a16:rowId xmlns:a16="http://schemas.microsoft.com/office/drawing/2014/main" val="3309570706"/>
                  </a:ext>
                </a:extLst>
              </a:tr>
              <a:tr h="203200">
                <a:tc>
                  <a:txBody>
                    <a:bodyPr/>
                    <a:lstStyle/>
                    <a:p>
                      <a:pPr algn="ctr" fontAlgn="ctr"/>
                      <a:r>
                        <a:rPr lang="en-US" sz="1200" b="0"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72355846"/>
                  </a:ext>
                </a:extLst>
              </a:tr>
              <a:tr h="203200">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dirty="0">
                          <a:solidFill>
                            <a:srgbClr val="000000"/>
                          </a:solidFill>
                          <a:effectLst/>
                          <a:latin typeface="Calibri" panose="020F0502020204030204" pitchFamily="34" charset="0"/>
                        </a:rPr>
                        <a:t>55.864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5.505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-0.394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-2.930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2.111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77911340"/>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64.569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4.501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4.049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45.120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0.352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7.937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856388807"/>
                  </a:ext>
                </a:extLst>
              </a:tr>
              <a:tr h="203200">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72.913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3.742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8.308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19.815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18.763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944917742"/>
                  </a:ext>
                </a:extLst>
              </a:tr>
              <a:tr h="203200">
                <a:tc>
                  <a:txBody>
                    <a:bodyPr/>
                    <a:lstStyle/>
                    <a:p>
                      <a:pPr algn="ctr" fontAlgn="ctr"/>
                      <a:r>
                        <a:rPr lang="en-US" sz="12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81.782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2.117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12.835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11.405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14.266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45209198"/>
                  </a:ext>
                </a:extLst>
              </a:tr>
              <a:tr h="203200">
                <a:tc>
                  <a:txBody>
                    <a:bodyPr/>
                    <a:lstStyle/>
                    <a:p>
                      <a:pPr algn="ctr" fontAlgn="ctr"/>
                      <a:r>
                        <a:rPr lang="en-US" sz="12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103.998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3.406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24.174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9.079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19.756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28.674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01894412"/>
                  </a:ext>
                </a:extLst>
              </a:tr>
            </a:tbl>
          </a:graphicData>
        </a:graphic>
      </p:graphicFrame>
      <p:pic>
        <p:nvPicPr>
          <p:cNvPr id="16" name="Graphic 15">
            <a:extLst>
              <a:ext uri="{FF2B5EF4-FFF2-40B4-BE49-F238E27FC236}">
                <a16:creationId xmlns:a16="http://schemas.microsoft.com/office/drawing/2014/main" id="{EF6BD029-D95D-834B-BB6E-372FB127BE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45920"/>
            <a:ext cx="6400800" cy="2667000"/>
          </a:xfrm>
          <a:prstGeom prst="rect">
            <a:avLst/>
          </a:prstGeom>
        </p:spPr>
      </p:pic>
      <p:pic>
        <p:nvPicPr>
          <p:cNvPr id="18" name="Graphic 17">
            <a:extLst>
              <a:ext uri="{FF2B5EF4-FFF2-40B4-BE49-F238E27FC236}">
                <a16:creationId xmlns:a16="http://schemas.microsoft.com/office/drawing/2014/main" id="{FBED7D51-F463-0041-9CCB-5248073705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594860"/>
            <a:ext cx="3017520" cy="2263140"/>
          </a:xfrm>
          <a:prstGeom prst="rect">
            <a:avLst/>
          </a:prstGeom>
        </p:spPr>
      </p:pic>
      <p:pic>
        <p:nvPicPr>
          <p:cNvPr id="20" name="Graphic 19">
            <a:extLst>
              <a:ext uri="{FF2B5EF4-FFF2-40B4-BE49-F238E27FC236}">
                <a16:creationId xmlns:a16="http://schemas.microsoft.com/office/drawing/2014/main" id="{CD04ADB9-5516-214D-B41D-72FB489A58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09900" y="4594860"/>
            <a:ext cx="3017520" cy="2263140"/>
          </a:xfrm>
          <a:prstGeom prst="rect">
            <a:avLst/>
          </a:prstGeom>
        </p:spPr>
      </p:pic>
      <p:pic>
        <p:nvPicPr>
          <p:cNvPr id="22" name="Graphic 21">
            <a:extLst>
              <a:ext uri="{FF2B5EF4-FFF2-40B4-BE49-F238E27FC236}">
                <a16:creationId xmlns:a16="http://schemas.microsoft.com/office/drawing/2014/main" id="{61903BB8-0F64-574A-ABB2-B4A1903A4D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19800" y="4594860"/>
            <a:ext cx="3017520" cy="2263140"/>
          </a:xfrm>
          <a:prstGeom prst="rect">
            <a:avLst/>
          </a:prstGeom>
        </p:spPr>
      </p:pic>
    </p:spTree>
    <p:extLst>
      <p:ext uri="{BB962C8B-B14F-4D97-AF65-F5344CB8AC3E}">
        <p14:creationId xmlns:p14="http://schemas.microsoft.com/office/powerpoint/2010/main" val="310909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EA231E-15E4-DF47-8438-1C42930C2F7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800" y="3886200"/>
            <a:ext cx="3657600" cy="2743200"/>
          </a:xfrm>
        </p:spPr>
      </p:pic>
      <p:sp>
        <p:nvSpPr>
          <p:cNvPr id="3" name="Title 2">
            <a:extLst>
              <a:ext uri="{FF2B5EF4-FFF2-40B4-BE49-F238E27FC236}">
                <a16:creationId xmlns:a16="http://schemas.microsoft.com/office/drawing/2014/main" id="{0FCA8D67-0FD5-A141-A5BA-7BB64DE6F7B6}"/>
              </a:ext>
            </a:extLst>
          </p:cNvPr>
          <p:cNvSpPr>
            <a:spLocks noGrp="1"/>
          </p:cNvSpPr>
          <p:nvPr>
            <p:ph type="title"/>
          </p:nvPr>
        </p:nvSpPr>
        <p:spPr/>
        <p:txBody>
          <a:bodyPr/>
          <a:lstStyle/>
          <a:p>
            <a:r>
              <a:rPr lang="en-US" dirty="0"/>
              <a:t>Correction for CV on small sample size.</a:t>
            </a:r>
          </a:p>
        </p:txBody>
      </p:sp>
      <p:pic>
        <p:nvPicPr>
          <p:cNvPr id="7" name="Graphic 6">
            <a:extLst>
              <a:ext uri="{FF2B5EF4-FFF2-40B4-BE49-F238E27FC236}">
                <a16:creationId xmlns:a16="http://schemas.microsoft.com/office/drawing/2014/main" id="{0B68CAFB-8195-6141-9B84-C0F3FA19BD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800" y="1013181"/>
            <a:ext cx="3657600" cy="2743200"/>
          </a:xfrm>
          <a:prstGeom prst="rect">
            <a:avLst/>
          </a:prstGeom>
        </p:spPr>
      </p:pic>
      <p:pic>
        <p:nvPicPr>
          <p:cNvPr id="9" name="Graphic 8">
            <a:extLst>
              <a:ext uri="{FF2B5EF4-FFF2-40B4-BE49-F238E27FC236}">
                <a16:creationId xmlns:a16="http://schemas.microsoft.com/office/drawing/2014/main" id="{01099531-2982-D646-BBB1-711130747E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8200" y="1013181"/>
            <a:ext cx="3657600" cy="2743200"/>
          </a:xfrm>
          <a:prstGeom prst="rect">
            <a:avLst/>
          </a:prstGeom>
        </p:spPr>
      </p:pic>
      <p:pic>
        <p:nvPicPr>
          <p:cNvPr id="11" name="Graphic 10">
            <a:extLst>
              <a:ext uri="{FF2B5EF4-FFF2-40B4-BE49-F238E27FC236}">
                <a16:creationId xmlns:a16="http://schemas.microsoft.com/office/drawing/2014/main" id="{434CF3CC-DE2B-234E-BD74-6ACB6CDAD2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48200" y="3881176"/>
            <a:ext cx="3657600" cy="2743200"/>
          </a:xfrm>
          <a:prstGeom prst="rect">
            <a:avLst/>
          </a:prstGeom>
        </p:spPr>
      </p:pic>
    </p:spTree>
    <p:extLst>
      <p:ext uri="{BB962C8B-B14F-4D97-AF65-F5344CB8AC3E}">
        <p14:creationId xmlns:p14="http://schemas.microsoft.com/office/powerpoint/2010/main" val="205396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BEACF-AD0F-E447-9F78-6A2A1E4C8AF2}"/>
              </a:ext>
            </a:extLst>
          </p:cNvPr>
          <p:cNvSpPr>
            <a:spLocks noGrp="1"/>
          </p:cNvSpPr>
          <p:nvPr>
            <p:ph type="title"/>
          </p:nvPr>
        </p:nvSpPr>
        <p:spPr/>
        <p:txBody>
          <a:bodyPr/>
          <a:lstStyle/>
          <a:p>
            <a:r>
              <a:rPr lang="en-US" dirty="0"/>
              <a:t>Sample size and CV distribution</a:t>
            </a:r>
          </a:p>
        </p:txBody>
      </p:sp>
      <p:graphicFrame>
        <p:nvGraphicFramePr>
          <p:cNvPr id="5" name="Object 4">
            <a:extLst>
              <a:ext uri="{FF2B5EF4-FFF2-40B4-BE49-F238E27FC236}">
                <a16:creationId xmlns:a16="http://schemas.microsoft.com/office/drawing/2014/main" id="{02A35A91-5FB5-4946-93CB-88A779FF1577}"/>
              </a:ext>
            </a:extLst>
          </p:cNvPr>
          <p:cNvGraphicFramePr>
            <a:graphicFrameLocks noChangeAspect="1"/>
          </p:cNvGraphicFramePr>
          <p:nvPr>
            <p:extLst>
              <p:ext uri="{D42A27DB-BD31-4B8C-83A1-F6EECF244321}">
                <p14:modId xmlns:p14="http://schemas.microsoft.com/office/powerpoint/2010/main" val="3539432489"/>
              </p:ext>
            </p:extLst>
          </p:nvPr>
        </p:nvGraphicFramePr>
        <p:xfrm>
          <a:off x="820784" y="1208580"/>
          <a:ext cx="2667000" cy="1638300"/>
        </p:xfrm>
        <a:graphic>
          <a:graphicData uri="http://schemas.openxmlformats.org/presentationml/2006/ole">
            <mc:AlternateContent xmlns:mc="http://schemas.openxmlformats.org/markup-compatibility/2006">
              <mc:Choice xmlns:v="urn:schemas-microsoft-com:vml" Requires="v">
                <p:oleObj spid="_x0000_s3187" name="Worksheet" r:id="rId3" imgW="2667000" imgH="1638300" progId="Excel.Sheet.12">
                  <p:embed/>
                </p:oleObj>
              </mc:Choice>
              <mc:Fallback>
                <p:oleObj name="Worksheet" r:id="rId3" imgW="2667000" imgH="1638300" progId="Excel.Sheet.12">
                  <p:embed/>
                  <p:pic>
                    <p:nvPicPr>
                      <p:cNvPr id="0" name=""/>
                      <p:cNvPicPr/>
                      <p:nvPr/>
                    </p:nvPicPr>
                    <p:blipFill>
                      <a:blip r:embed="rId4"/>
                      <a:stretch>
                        <a:fillRect/>
                      </a:stretch>
                    </p:blipFill>
                    <p:spPr>
                      <a:xfrm>
                        <a:off x="820784" y="1208580"/>
                        <a:ext cx="2667000" cy="1638300"/>
                      </a:xfrm>
                      <a:prstGeom prst="rect">
                        <a:avLst/>
                      </a:prstGeom>
                    </p:spPr>
                  </p:pic>
                </p:oleObj>
              </mc:Fallback>
            </mc:AlternateContent>
          </a:graphicData>
        </a:graphic>
      </p:graphicFrame>
      <p:pic>
        <p:nvPicPr>
          <p:cNvPr id="7" name="Graphic 6">
            <a:extLst>
              <a:ext uri="{FF2B5EF4-FFF2-40B4-BE49-F238E27FC236}">
                <a16:creationId xmlns:a16="http://schemas.microsoft.com/office/drawing/2014/main" id="{0527C84A-F59C-AA42-AF15-6E3859F177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785" y="3124200"/>
            <a:ext cx="4800600" cy="3600450"/>
          </a:xfrm>
          <a:prstGeom prst="rect">
            <a:avLst/>
          </a:prstGeom>
        </p:spPr>
      </p:pic>
      <p:graphicFrame>
        <p:nvGraphicFramePr>
          <p:cNvPr id="10" name="Table 9">
            <a:extLst>
              <a:ext uri="{FF2B5EF4-FFF2-40B4-BE49-F238E27FC236}">
                <a16:creationId xmlns:a16="http://schemas.microsoft.com/office/drawing/2014/main" id="{DD19A213-4D61-574A-8794-FEB7E4B2E5D4}"/>
              </a:ext>
            </a:extLst>
          </p:cNvPr>
          <p:cNvGraphicFramePr>
            <a:graphicFrameLocks noGrp="1"/>
          </p:cNvGraphicFramePr>
          <p:nvPr>
            <p:extLst>
              <p:ext uri="{D42A27DB-BD31-4B8C-83A1-F6EECF244321}">
                <p14:modId xmlns:p14="http://schemas.microsoft.com/office/powerpoint/2010/main" val="10964632"/>
              </p:ext>
            </p:extLst>
          </p:nvPr>
        </p:nvGraphicFramePr>
        <p:xfrm>
          <a:off x="5638800" y="1295400"/>
          <a:ext cx="2438400" cy="2641600"/>
        </p:xfrm>
        <a:graphic>
          <a:graphicData uri="http://schemas.openxmlformats.org/drawingml/2006/table">
            <a:tbl>
              <a:tblPr/>
              <a:tblGrid>
                <a:gridCol w="307200">
                  <a:extLst>
                    <a:ext uri="{9D8B030D-6E8A-4147-A177-3AD203B41FA5}">
                      <a16:colId xmlns:a16="http://schemas.microsoft.com/office/drawing/2014/main" val="1722610903"/>
                    </a:ext>
                  </a:extLst>
                </a:gridCol>
                <a:gridCol w="355200">
                  <a:extLst>
                    <a:ext uri="{9D8B030D-6E8A-4147-A177-3AD203B41FA5}">
                      <a16:colId xmlns:a16="http://schemas.microsoft.com/office/drawing/2014/main" val="2412961944"/>
                    </a:ext>
                  </a:extLst>
                </a:gridCol>
                <a:gridCol w="355200">
                  <a:extLst>
                    <a:ext uri="{9D8B030D-6E8A-4147-A177-3AD203B41FA5}">
                      <a16:colId xmlns:a16="http://schemas.microsoft.com/office/drawing/2014/main" val="1081054736"/>
                    </a:ext>
                  </a:extLst>
                </a:gridCol>
                <a:gridCol w="355200">
                  <a:extLst>
                    <a:ext uri="{9D8B030D-6E8A-4147-A177-3AD203B41FA5}">
                      <a16:colId xmlns:a16="http://schemas.microsoft.com/office/drawing/2014/main" val="443694735"/>
                    </a:ext>
                  </a:extLst>
                </a:gridCol>
                <a:gridCol w="355200">
                  <a:extLst>
                    <a:ext uri="{9D8B030D-6E8A-4147-A177-3AD203B41FA5}">
                      <a16:colId xmlns:a16="http://schemas.microsoft.com/office/drawing/2014/main" val="313013557"/>
                    </a:ext>
                  </a:extLst>
                </a:gridCol>
                <a:gridCol w="355200">
                  <a:extLst>
                    <a:ext uri="{9D8B030D-6E8A-4147-A177-3AD203B41FA5}">
                      <a16:colId xmlns:a16="http://schemas.microsoft.com/office/drawing/2014/main" val="4216358009"/>
                    </a:ext>
                  </a:extLst>
                </a:gridCol>
                <a:gridCol w="355200">
                  <a:extLst>
                    <a:ext uri="{9D8B030D-6E8A-4147-A177-3AD203B41FA5}">
                      <a16:colId xmlns:a16="http://schemas.microsoft.com/office/drawing/2014/main" val="1747084502"/>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6">
                  <a:txBody>
                    <a:bodyPr/>
                    <a:lstStyle/>
                    <a:p>
                      <a:pPr algn="ctr" fontAlgn="ctr"/>
                      <a:r>
                        <a:rPr lang="en-US" sz="1200" b="0" i="0" u="none" strike="noStrike" dirty="0">
                          <a:solidFill>
                            <a:srgbClr val="000000"/>
                          </a:solidFill>
                          <a:effectLst/>
                          <a:latin typeface="Calibri" panose="020F0502020204030204" pitchFamily="34" charset="0"/>
                        </a:rPr>
                        <a:t>Sample size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31207728"/>
                  </a:ext>
                </a:extLst>
              </a:tr>
              <a:tr h="203200">
                <a:tc>
                  <a:txBody>
                    <a:bodyPr/>
                    <a:lstStyle/>
                    <a:p>
                      <a:pPr algn="ctr" fontAlgn="ctr"/>
                      <a:r>
                        <a:rPr lang="en-US" sz="12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108756"/>
                  </a:ext>
                </a:extLst>
              </a:tr>
              <a:tr h="203200">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0137386"/>
                  </a:ext>
                </a:extLst>
              </a:tr>
              <a:tr h="203200">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735470"/>
                  </a:ext>
                </a:extLst>
              </a:tr>
              <a:tr h="203200">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4523669"/>
                  </a:ext>
                </a:extLst>
              </a:tr>
              <a:tr h="203200">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9814133"/>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6.80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401111"/>
                  </a:ext>
                </a:extLst>
              </a:tr>
              <a:tr h="203200">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627082"/>
                  </a:ext>
                </a:extLst>
              </a:tr>
              <a:tr h="203200">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3.11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6219783"/>
                  </a:ext>
                </a:extLst>
              </a:tr>
              <a:tr h="203200">
                <a:tc>
                  <a:txBody>
                    <a:bodyPr/>
                    <a:lstStyle/>
                    <a:p>
                      <a:pPr algn="ctr" fontAlgn="ctr"/>
                      <a:r>
                        <a:rPr lang="en-US"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3473228"/>
                  </a:ext>
                </a:extLst>
              </a:tr>
              <a:tr h="203200">
                <a:tc>
                  <a:txBody>
                    <a:bodyPr/>
                    <a:lstStyle/>
                    <a:p>
                      <a:pPr algn="ctr" fontAlgn="ctr"/>
                      <a:r>
                        <a:rPr lang="en-US" sz="12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3481527"/>
                  </a:ext>
                </a:extLst>
              </a:tr>
              <a:tr h="203200">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2086946"/>
                  </a:ext>
                </a:extLst>
              </a:tr>
              <a:tr h="203200">
                <a:tc>
                  <a:txBody>
                    <a:bodyPr/>
                    <a:lstStyle/>
                    <a:p>
                      <a:pPr algn="ctr" fontAlgn="ctr"/>
                      <a:r>
                        <a:rPr lang="en-US" sz="12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4.89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6.59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32076"/>
                  </a:ext>
                </a:extLst>
              </a:tr>
            </a:tbl>
          </a:graphicData>
        </a:graphic>
      </p:graphicFrame>
      <p:sp>
        <p:nvSpPr>
          <p:cNvPr id="2" name="TextBox 1">
            <a:extLst>
              <a:ext uri="{FF2B5EF4-FFF2-40B4-BE49-F238E27FC236}">
                <a16:creationId xmlns:a16="http://schemas.microsoft.com/office/drawing/2014/main" id="{60E451EC-F85A-C249-9ECC-FF72E7415B67}"/>
              </a:ext>
            </a:extLst>
          </p:cNvPr>
          <p:cNvSpPr txBox="1"/>
          <p:nvPr/>
        </p:nvSpPr>
        <p:spPr>
          <a:xfrm>
            <a:off x="5649951" y="4419600"/>
            <a:ext cx="3265449" cy="646331"/>
          </a:xfrm>
          <a:prstGeom prst="rect">
            <a:avLst/>
          </a:prstGeom>
          <a:noFill/>
        </p:spPr>
        <p:txBody>
          <a:bodyPr wrap="square" rtlCol="0">
            <a:spAutoFit/>
          </a:bodyPr>
          <a:lstStyle/>
          <a:p>
            <a:r>
              <a:rPr lang="en-US" dirty="0"/>
              <a:t>CV adjust comparison of different CV level </a:t>
            </a:r>
          </a:p>
        </p:txBody>
      </p:sp>
    </p:spTree>
    <p:extLst>
      <p:ext uri="{BB962C8B-B14F-4D97-AF65-F5344CB8AC3E}">
        <p14:creationId xmlns:p14="http://schemas.microsoft.com/office/powerpoint/2010/main" val="95270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1C1301-633F-A543-8DA6-CC3D0394C2B0}"/>
              </a:ext>
            </a:extLst>
          </p:cNvPr>
          <p:cNvSpPr>
            <a:spLocks noGrp="1"/>
          </p:cNvSpPr>
          <p:nvPr>
            <p:ph type="title"/>
          </p:nvPr>
        </p:nvSpPr>
        <p:spPr/>
        <p:txBody>
          <a:bodyPr/>
          <a:lstStyle/>
          <a:p>
            <a:r>
              <a:rPr lang="en-US" dirty="0"/>
              <a:t>CV-Sample size relation</a:t>
            </a:r>
          </a:p>
        </p:txBody>
      </p:sp>
      <p:pic>
        <p:nvPicPr>
          <p:cNvPr id="9" name="Content Placeholder 8">
            <a:extLst>
              <a:ext uri="{FF2B5EF4-FFF2-40B4-BE49-F238E27FC236}">
                <a16:creationId xmlns:a16="http://schemas.microsoft.com/office/drawing/2014/main" id="{B9AF4010-6B4F-EA4B-9802-EB783C5DE5F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211" y="988300"/>
            <a:ext cx="7298266" cy="5473700"/>
          </a:xfrm>
        </p:spPr>
      </p:pic>
    </p:spTree>
    <p:extLst>
      <p:ext uri="{BB962C8B-B14F-4D97-AF65-F5344CB8AC3E}">
        <p14:creationId xmlns:p14="http://schemas.microsoft.com/office/powerpoint/2010/main" val="2189005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C78A92-A729-CF41-AFDF-20989977A1CF}"/>
              </a:ext>
            </a:extLst>
          </p:cNvPr>
          <p:cNvSpPr>
            <a:spLocks noGrp="1"/>
          </p:cNvSpPr>
          <p:nvPr>
            <p:ph type="title"/>
          </p:nvPr>
        </p:nvSpPr>
        <p:spPr/>
        <p:txBody>
          <a:bodyPr/>
          <a:lstStyle/>
          <a:p>
            <a:r>
              <a:rPr lang="en-US" dirty="0"/>
              <a:t>Different ways of aggregate CV from multiple measurements.</a:t>
            </a:r>
          </a:p>
        </p:txBody>
      </p:sp>
      <p:pic>
        <p:nvPicPr>
          <p:cNvPr id="7" name="Graphic 6">
            <a:extLst>
              <a:ext uri="{FF2B5EF4-FFF2-40B4-BE49-F238E27FC236}">
                <a16:creationId xmlns:a16="http://schemas.microsoft.com/office/drawing/2014/main" id="{7CAFD48F-9814-9C43-BBAC-27835D7CD7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1" y="883363"/>
            <a:ext cx="4918184" cy="3688638"/>
          </a:xfrm>
          <a:prstGeom prst="rect">
            <a:avLst/>
          </a:prstGeom>
        </p:spPr>
      </p:pic>
      <p:sp>
        <p:nvSpPr>
          <p:cNvPr id="8" name="Rectangle 7">
            <a:extLst>
              <a:ext uri="{FF2B5EF4-FFF2-40B4-BE49-F238E27FC236}">
                <a16:creationId xmlns:a16="http://schemas.microsoft.com/office/drawing/2014/main" id="{3C4D35FA-C261-F14C-A604-2560C80C4056}"/>
              </a:ext>
            </a:extLst>
          </p:cNvPr>
          <p:cNvSpPr/>
          <p:nvPr/>
        </p:nvSpPr>
        <p:spPr>
          <a:xfrm>
            <a:off x="5125960" y="1120676"/>
            <a:ext cx="3941840" cy="4247317"/>
          </a:xfrm>
          <a:prstGeom prst="rect">
            <a:avLst/>
          </a:prstGeom>
        </p:spPr>
        <p:txBody>
          <a:bodyPr wrap="square">
            <a:spAutoFit/>
          </a:bodyPr>
          <a:lstStyle/>
          <a:p>
            <a:r>
              <a:rPr lang="en-US" sz="900" dirty="0"/>
              <a:t>4 sample: mean = 50, 100, 150, 200, </a:t>
            </a:r>
          </a:p>
          <a:p>
            <a:endParaRPr lang="en-US" sz="900" dirty="0"/>
          </a:p>
          <a:p>
            <a:r>
              <a:rPr lang="en-US" sz="900" dirty="0"/>
              <a:t>each sample have fixed CV=5%; </a:t>
            </a:r>
          </a:p>
          <a:p>
            <a:endParaRPr lang="en-US" sz="900" dirty="0"/>
          </a:p>
          <a:p>
            <a:r>
              <a:rPr lang="en-US" sz="900" dirty="0"/>
              <a:t>In each repeat:</a:t>
            </a:r>
          </a:p>
          <a:p>
            <a:endParaRPr lang="en-US" sz="900" dirty="0"/>
          </a:p>
          <a:p>
            <a:r>
              <a:rPr lang="en-US" sz="900" dirty="0"/>
              <a:t>generate random measurement of each sample 4 times. </a:t>
            </a:r>
          </a:p>
          <a:p>
            <a:endParaRPr lang="en-US" sz="900" dirty="0"/>
          </a:p>
          <a:p>
            <a:r>
              <a:rPr lang="en-US" sz="900" dirty="0"/>
              <a:t>average: calculate CV for each sample, then average CV.</a:t>
            </a:r>
          </a:p>
          <a:p>
            <a:endParaRPr lang="en-US" sz="900" dirty="0"/>
          </a:p>
          <a:p>
            <a:r>
              <a:rPr lang="en-US" sz="900" dirty="0"/>
              <a:t>normalized: normalize each sample by the measurement mean, then pool all measurement (4X4 total measurement), calculate CV.</a:t>
            </a:r>
          </a:p>
          <a:p>
            <a:endParaRPr lang="en-US" sz="900" dirty="0"/>
          </a:p>
          <a:p>
            <a:r>
              <a:rPr lang="en-US" sz="900" dirty="0" err="1"/>
              <a:t>true_normalized</a:t>
            </a:r>
            <a:r>
              <a:rPr lang="en-US" sz="900" dirty="0"/>
              <a:t>: same as above, but use true mean for normalization.</a:t>
            </a:r>
          </a:p>
          <a:p>
            <a:endParaRPr lang="en-US" sz="900" dirty="0"/>
          </a:p>
          <a:p>
            <a:r>
              <a:rPr lang="en-US" sz="900" dirty="0" err="1"/>
              <a:t>largesize</a:t>
            </a:r>
            <a:r>
              <a:rPr lang="en-US" sz="900" dirty="0"/>
              <a:t>: measure the mean=100 sample 16 times each repeat.</a:t>
            </a:r>
          </a:p>
          <a:p>
            <a:endParaRPr lang="en-US" sz="900" dirty="0"/>
          </a:p>
          <a:p>
            <a:r>
              <a:rPr lang="en-US" sz="900" dirty="0"/>
              <a:t>repeat: calculate CV for 4 samples separately, and plot separately</a:t>
            </a:r>
          </a:p>
          <a:p>
            <a:endParaRPr lang="en-US" sz="900" dirty="0"/>
          </a:p>
          <a:p>
            <a:r>
              <a:rPr lang="en-US" sz="900" dirty="0" err="1"/>
              <a:t>trueCV</a:t>
            </a:r>
            <a:r>
              <a:rPr lang="en-US" sz="900" dirty="0"/>
              <a:t>: same as above, except when calculating CV, use true mean. </a:t>
            </a:r>
          </a:p>
          <a:p>
            <a:endParaRPr lang="en-US" sz="900" dirty="0"/>
          </a:p>
          <a:p>
            <a:r>
              <a:rPr lang="en-US" sz="900" dirty="0"/>
              <a:t>n/n-1 norm,: same as ”repeat” method, except multiply each CV by sqrt(n/n-1)</a:t>
            </a:r>
          </a:p>
          <a:p>
            <a:endParaRPr lang="en-US" sz="900" dirty="0"/>
          </a:p>
          <a:p>
            <a:endParaRPr lang="en-US" sz="900" dirty="0"/>
          </a:p>
          <a:p>
            <a:r>
              <a:rPr lang="en-US" sz="900" dirty="0"/>
              <a:t>Repeat for 1e6 times;</a:t>
            </a:r>
          </a:p>
          <a:p>
            <a:r>
              <a:rPr lang="en-US" sz="900" dirty="0"/>
              <a:t>plot the histogram of CVs calculated form above methods;</a:t>
            </a:r>
          </a:p>
          <a:p>
            <a:r>
              <a:rPr lang="en-US" sz="900" dirty="0"/>
              <a:t>and their mean value:</a:t>
            </a:r>
          </a:p>
          <a:p>
            <a:endParaRPr lang="en-US" sz="900" dirty="0"/>
          </a:p>
          <a:p>
            <a:endParaRPr lang="en-US" sz="900" dirty="0"/>
          </a:p>
          <a:p>
            <a:endParaRPr lang="en-US" sz="900" dirty="0"/>
          </a:p>
        </p:txBody>
      </p:sp>
      <p:pic>
        <p:nvPicPr>
          <p:cNvPr id="12" name="Picture 11">
            <a:extLst>
              <a:ext uri="{FF2B5EF4-FFF2-40B4-BE49-F238E27FC236}">
                <a16:creationId xmlns:a16="http://schemas.microsoft.com/office/drawing/2014/main" id="{7838AD77-0D15-D443-B44C-269D17411DBB}"/>
              </a:ext>
            </a:extLst>
          </p:cNvPr>
          <p:cNvPicPr>
            <a:picLocks noChangeAspect="1"/>
          </p:cNvPicPr>
          <p:nvPr/>
        </p:nvPicPr>
        <p:blipFill>
          <a:blip r:embed="rId4"/>
          <a:stretch>
            <a:fillRect/>
          </a:stretch>
        </p:blipFill>
        <p:spPr>
          <a:xfrm>
            <a:off x="6324600" y="4804357"/>
            <a:ext cx="1853973" cy="932967"/>
          </a:xfrm>
          <a:prstGeom prst="rect">
            <a:avLst/>
          </a:prstGeom>
        </p:spPr>
      </p:pic>
      <p:sp>
        <p:nvSpPr>
          <p:cNvPr id="14" name="TextBox 13">
            <a:extLst>
              <a:ext uri="{FF2B5EF4-FFF2-40B4-BE49-F238E27FC236}">
                <a16:creationId xmlns:a16="http://schemas.microsoft.com/office/drawing/2014/main" id="{AABD9599-B055-114C-BB50-AFAA776E6FEE}"/>
              </a:ext>
            </a:extLst>
          </p:cNvPr>
          <p:cNvSpPr txBox="1"/>
          <p:nvPr/>
        </p:nvSpPr>
        <p:spPr>
          <a:xfrm>
            <a:off x="433170" y="4897850"/>
            <a:ext cx="4692790" cy="1277273"/>
          </a:xfrm>
          <a:prstGeom prst="rect">
            <a:avLst/>
          </a:prstGeom>
          <a:noFill/>
        </p:spPr>
        <p:txBody>
          <a:bodyPr wrap="square" rtlCol="0">
            <a:spAutoFit/>
          </a:bodyPr>
          <a:lstStyle/>
          <a:p>
            <a:r>
              <a:rPr lang="en-US" sz="1100" dirty="0"/>
              <a:t>Conclusion: </a:t>
            </a:r>
          </a:p>
          <a:p>
            <a:r>
              <a:rPr lang="en-US" sz="1100" dirty="0"/>
              <a:t>taking average of multiple small size measurement is OK method for getting more consistent CV measurement. </a:t>
            </a:r>
          </a:p>
          <a:p>
            <a:r>
              <a:rPr lang="en-US" sz="1100" dirty="0"/>
              <a:t>however, it’s not as good as pooling all measurement of the samples with same mean then calculate CV: this is similar to increase sample size.</a:t>
            </a:r>
          </a:p>
          <a:p>
            <a:r>
              <a:rPr lang="en-US" sz="1100" dirty="0"/>
              <a:t>Then we can compare CV among different samples and decide if they are similar.  </a:t>
            </a:r>
          </a:p>
        </p:txBody>
      </p:sp>
    </p:spTree>
    <p:extLst>
      <p:ext uri="{BB962C8B-B14F-4D97-AF65-F5344CB8AC3E}">
        <p14:creationId xmlns:p14="http://schemas.microsoft.com/office/powerpoint/2010/main" val="2461237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C5809D-FC03-2848-A454-05C586DA5E32}"/>
              </a:ext>
            </a:extLst>
          </p:cNvPr>
          <p:cNvSpPr>
            <a:spLocks noGrp="1"/>
          </p:cNvSpPr>
          <p:nvPr>
            <p:ph idx="1"/>
          </p:nvPr>
        </p:nvSpPr>
        <p:spPr>
          <a:xfrm>
            <a:off x="381000" y="813294"/>
            <a:ext cx="8229600" cy="5474136"/>
          </a:xfrm>
        </p:spPr>
        <p:txBody>
          <a:bodyPr/>
          <a:lstStyle/>
          <a:p>
            <a:r>
              <a:rPr lang="en-US" dirty="0"/>
              <a:t>if don’t use multi X group together and use mean value to fit, fitting is not good. will be easily screw up by outliers. (because fitting is done with least square fit, and it’s prone to be affected by outliers.</a:t>
            </a:r>
          </a:p>
        </p:txBody>
      </p:sp>
      <p:sp>
        <p:nvSpPr>
          <p:cNvPr id="3" name="Title 2">
            <a:extLst>
              <a:ext uri="{FF2B5EF4-FFF2-40B4-BE49-F238E27FC236}">
                <a16:creationId xmlns:a16="http://schemas.microsoft.com/office/drawing/2014/main" id="{06319321-B58C-8547-B8F6-6BF9DCD3A0A5}"/>
              </a:ext>
            </a:extLst>
          </p:cNvPr>
          <p:cNvSpPr>
            <a:spLocks noGrp="1"/>
          </p:cNvSpPr>
          <p:nvPr>
            <p:ph type="title"/>
          </p:nvPr>
        </p:nvSpPr>
        <p:spPr/>
        <p:txBody>
          <a:bodyPr/>
          <a:lstStyle/>
          <a:p>
            <a:r>
              <a:rPr lang="en-US" dirty="0"/>
              <a:t>Curve fitting with multiple repeated measurement of the same X</a:t>
            </a:r>
          </a:p>
        </p:txBody>
      </p:sp>
      <p:sp>
        <p:nvSpPr>
          <p:cNvPr id="8" name="TextBox 7">
            <a:extLst>
              <a:ext uri="{FF2B5EF4-FFF2-40B4-BE49-F238E27FC236}">
                <a16:creationId xmlns:a16="http://schemas.microsoft.com/office/drawing/2014/main" id="{4B9381D6-161B-534B-9831-1DB9287EA082}"/>
              </a:ext>
            </a:extLst>
          </p:cNvPr>
          <p:cNvSpPr txBox="1"/>
          <p:nvPr/>
        </p:nvSpPr>
        <p:spPr>
          <a:xfrm>
            <a:off x="6573838" y="1770682"/>
            <a:ext cx="2362199" cy="923330"/>
          </a:xfrm>
          <a:prstGeom prst="rect">
            <a:avLst/>
          </a:prstGeom>
          <a:noFill/>
        </p:spPr>
        <p:txBody>
          <a:bodyPr wrap="square" rtlCol="0">
            <a:spAutoFit/>
          </a:bodyPr>
          <a:lstStyle/>
          <a:p>
            <a:r>
              <a:rPr lang="en-US" dirty="0"/>
              <a:t>y=100x +10 0</a:t>
            </a:r>
          </a:p>
          <a:p>
            <a:r>
              <a:rPr lang="en-US" dirty="0"/>
              <a:t>CV=2% for first 3 points</a:t>
            </a:r>
          </a:p>
          <a:p>
            <a:r>
              <a:rPr lang="en-US" dirty="0"/>
              <a:t>15% for 1X point.</a:t>
            </a:r>
          </a:p>
        </p:txBody>
      </p:sp>
      <p:sp>
        <p:nvSpPr>
          <p:cNvPr id="9" name="TextBox 8">
            <a:extLst>
              <a:ext uri="{FF2B5EF4-FFF2-40B4-BE49-F238E27FC236}">
                <a16:creationId xmlns:a16="http://schemas.microsoft.com/office/drawing/2014/main" id="{024BD90F-14A0-0A4F-8386-C9815410ECBE}"/>
              </a:ext>
            </a:extLst>
          </p:cNvPr>
          <p:cNvSpPr txBox="1"/>
          <p:nvPr/>
        </p:nvSpPr>
        <p:spPr>
          <a:xfrm>
            <a:off x="6456841" y="3887974"/>
            <a:ext cx="2100943" cy="1200329"/>
          </a:xfrm>
          <a:prstGeom prst="rect">
            <a:avLst/>
          </a:prstGeom>
          <a:noFill/>
        </p:spPr>
        <p:txBody>
          <a:bodyPr wrap="square" rtlCol="0">
            <a:spAutoFit/>
          </a:bodyPr>
          <a:lstStyle/>
          <a:p>
            <a:r>
              <a:rPr lang="en-US" dirty="0"/>
              <a:t>In Prism, this function is provided by using “mean” to fit.</a:t>
            </a:r>
          </a:p>
        </p:txBody>
      </p:sp>
      <p:sp>
        <p:nvSpPr>
          <p:cNvPr id="10" name="TextBox 9">
            <a:extLst>
              <a:ext uri="{FF2B5EF4-FFF2-40B4-BE49-F238E27FC236}">
                <a16:creationId xmlns:a16="http://schemas.microsoft.com/office/drawing/2014/main" id="{BF0564D6-DA6C-8E42-B9D3-FD078FEA49E4}"/>
              </a:ext>
            </a:extLst>
          </p:cNvPr>
          <p:cNvSpPr txBox="1"/>
          <p:nvPr/>
        </p:nvSpPr>
        <p:spPr>
          <a:xfrm>
            <a:off x="6446793" y="3278150"/>
            <a:ext cx="1599477" cy="646331"/>
          </a:xfrm>
          <a:prstGeom prst="rect">
            <a:avLst/>
          </a:prstGeom>
          <a:noFill/>
        </p:spPr>
        <p:txBody>
          <a:bodyPr wrap="none" rtlCol="0">
            <a:spAutoFit/>
          </a:bodyPr>
          <a:lstStyle/>
          <a:p>
            <a:r>
              <a:rPr lang="en-US" dirty="0"/>
              <a:t>Fit method 1:</a:t>
            </a:r>
          </a:p>
          <a:p>
            <a:r>
              <a:rPr lang="en-US" dirty="0"/>
              <a:t>use mean to fit</a:t>
            </a:r>
          </a:p>
        </p:txBody>
      </p:sp>
      <p:sp>
        <p:nvSpPr>
          <p:cNvPr id="11" name="TextBox 10">
            <a:extLst>
              <a:ext uri="{FF2B5EF4-FFF2-40B4-BE49-F238E27FC236}">
                <a16:creationId xmlns:a16="http://schemas.microsoft.com/office/drawing/2014/main" id="{8421C96F-BC1D-8D4C-9B32-36F0FD422980}"/>
              </a:ext>
            </a:extLst>
          </p:cNvPr>
          <p:cNvSpPr txBox="1"/>
          <p:nvPr/>
        </p:nvSpPr>
        <p:spPr>
          <a:xfrm>
            <a:off x="6446793" y="5489046"/>
            <a:ext cx="2814681" cy="1200329"/>
          </a:xfrm>
          <a:prstGeom prst="rect">
            <a:avLst/>
          </a:prstGeom>
          <a:noFill/>
        </p:spPr>
        <p:txBody>
          <a:bodyPr wrap="none" rtlCol="0">
            <a:spAutoFit/>
          </a:bodyPr>
          <a:lstStyle/>
          <a:p>
            <a:r>
              <a:rPr lang="en-US" dirty="0"/>
              <a:t>Fit method 2:</a:t>
            </a:r>
          </a:p>
          <a:p>
            <a:r>
              <a:rPr lang="en-US" dirty="0"/>
              <a:t>use all points to fit</a:t>
            </a:r>
          </a:p>
          <a:p>
            <a:r>
              <a:rPr lang="en-US" dirty="0"/>
              <a:t>CI is generated by bootstrap</a:t>
            </a:r>
          </a:p>
          <a:p>
            <a:r>
              <a:rPr lang="en-US" dirty="0"/>
              <a:t>&lt;seaborn package&gt;</a:t>
            </a:r>
          </a:p>
        </p:txBody>
      </p:sp>
      <p:pic>
        <p:nvPicPr>
          <p:cNvPr id="6" name="Graphic 5">
            <a:extLst>
              <a:ext uri="{FF2B5EF4-FFF2-40B4-BE49-F238E27FC236}">
                <a16:creationId xmlns:a16="http://schemas.microsoft.com/office/drawing/2014/main" id="{C3D77F47-EEAF-AD4B-9BE9-CE1958727B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77" y="4191000"/>
            <a:ext cx="6400800" cy="2667000"/>
          </a:xfrm>
          <a:prstGeom prst="rect">
            <a:avLst/>
          </a:prstGeom>
        </p:spPr>
      </p:pic>
      <p:pic>
        <p:nvPicPr>
          <p:cNvPr id="13" name="Graphic 12">
            <a:extLst>
              <a:ext uri="{FF2B5EF4-FFF2-40B4-BE49-F238E27FC236}">
                <a16:creationId xmlns:a16="http://schemas.microsoft.com/office/drawing/2014/main" id="{F8488757-1F23-8841-ACE1-7AB71601F5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77" y="1594068"/>
            <a:ext cx="6400800" cy="2667000"/>
          </a:xfrm>
          <a:prstGeom prst="rect">
            <a:avLst/>
          </a:prstGeom>
        </p:spPr>
      </p:pic>
      <p:graphicFrame>
        <p:nvGraphicFramePr>
          <p:cNvPr id="14" name="Table 13">
            <a:extLst>
              <a:ext uri="{FF2B5EF4-FFF2-40B4-BE49-F238E27FC236}">
                <a16:creationId xmlns:a16="http://schemas.microsoft.com/office/drawing/2014/main" id="{F81B6869-6102-0043-BCA5-725D3F27C351}"/>
              </a:ext>
            </a:extLst>
          </p:cNvPr>
          <p:cNvGraphicFramePr>
            <a:graphicFrameLocks noGrp="1"/>
          </p:cNvGraphicFramePr>
          <p:nvPr>
            <p:extLst>
              <p:ext uri="{D42A27DB-BD31-4B8C-83A1-F6EECF244321}">
                <p14:modId xmlns:p14="http://schemas.microsoft.com/office/powerpoint/2010/main" val="647694009"/>
              </p:ext>
            </p:extLst>
          </p:nvPr>
        </p:nvGraphicFramePr>
        <p:xfrm>
          <a:off x="436168" y="7068204"/>
          <a:ext cx="8166102" cy="1333500"/>
        </p:xfrm>
        <a:graphic>
          <a:graphicData uri="http://schemas.openxmlformats.org/drawingml/2006/table">
            <a:tbl>
              <a:tblPr/>
              <a:tblGrid>
                <a:gridCol w="1498018">
                  <a:extLst>
                    <a:ext uri="{9D8B030D-6E8A-4147-A177-3AD203B41FA5}">
                      <a16:colId xmlns:a16="http://schemas.microsoft.com/office/drawing/2014/main" val="1342814147"/>
                    </a:ext>
                  </a:extLst>
                </a:gridCol>
                <a:gridCol w="1498018">
                  <a:extLst>
                    <a:ext uri="{9D8B030D-6E8A-4147-A177-3AD203B41FA5}">
                      <a16:colId xmlns:a16="http://schemas.microsoft.com/office/drawing/2014/main" val="989759539"/>
                    </a:ext>
                  </a:extLst>
                </a:gridCol>
                <a:gridCol w="1498018">
                  <a:extLst>
                    <a:ext uri="{9D8B030D-6E8A-4147-A177-3AD203B41FA5}">
                      <a16:colId xmlns:a16="http://schemas.microsoft.com/office/drawing/2014/main" val="416551478"/>
                    </a:ext>
                  </a:extLst>
                </a:gridCol>
                <a:gridCol w="1498018">
                  <a:extLst>
                    <a:ext uri="{9D8B030D-6E8A-4147-A177-3AD203B41FA5}">
                      <a16:colId xmlns:a16="http://schemas.microsoft.com/office/drawing/2014/main" val="1375067898"/>
                    </a:ext>
                  </a:extLst>
                </a:gridCol>
                <a:gridCol w="1498018">
                  <a:extLst>
                    <a:ext uri="{9D8B030D-6E8A-4147-A177-3AD203B41FA5}">
                      <a16:colId xmlns:a16="http://schemas.microsoft.com/office/drawing/2014/main" val="1596536662"/>
                    </a:ext>
                  </a:extLst>
                </a:gridCol>
                <a:gridCol w="676012">
                  <a:extLst>
                    <a:ext uri="{9D8B030D-6E8A-4147-A177-3AD203B41FA5}">
                      <a16:colId xmlns:a16="http://schemas.microsoft.com/office/drawing/2014/main" val="1209925485"/>
                    </a:ext>
                  </a:extLst>
                </a:gridCol>
              </a:tblGrid>
              <a:tr h="190500">
                <a:tc>
                  <a:txBody>
                    <a:bodyPr/>
                    <a:lstStyle/>
                    <a:p>
                      <a:pPr algn="ctr" fontAlgn="b"/>
                      <a:r>
                        <a:rPr lang="en-US" sz="1100" b="0" i="0" u="none" strike="noStrike" dirty="0">
                          <a:solidFill>
                            <a:srgbClr val="000000"/>
                          </a:solidFill>
                          <a:effectLst/>
                          <a:latin typeface="Calibri" panose="020F0502020204030204" pitchFamily="34" charset="0"/>
                        </a:rPr>
                        <a:t>Raw data</a:t>
                      </a: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0.25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0.75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846906"/>
                  </a:ext>
                </a:extLst>
              </a:tr>
              <a:tr h="190500">
                <a:tc>
                  <a:txBody>
                    <a:bodyPr/>
                    <a:lstStyle/>
                    <a:p>
                      <a:pPr algn="ctr" fontAlgn="t"/>
                      <a:r>
                        <a:rPr lang="en-US" sz="1100" b="1" i="0" u="none" strike="noStrike">
                          <a:solidFill>
                            <a:srgbClr val="000000"/>
                          </a:solidFill>
                          <a:effectLst/>
                          <a:latin typeface="Calibri" panose="020F0502020204030204" pitchFamily="34" charset="0"/>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96.65333278</a:t>
                      </a: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125.0823684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147.0574361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183.023151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301.8401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72158596"/>
                  </a:ext>
                </a:extLst>
              </a:tr>
              <a:tr h="190500">
                <a:tc>
                  <a:txBody>
                    <a:bodyPr/>
                    <a:lstStyle/>
                    <a:p>
                      <a:pPr algn="ctr" fontAlgn="t"/>
                      <a:r>
                        <a:rPr lang="en-US" sz="1100" b="1"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104.569856</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129.4225107</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152.1818112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179.3996458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200.3341</a:t>
                      </a:r>
                    </a:p>
                  </a:txBody>
                  <a:tcPr marL="9525" marR="9525" marT="9525" marB="0" anchor="b">
                    <a:lnL>
                      <a:noFill/>
                    </a:lnL>
                    <a:lnR>
                      <a:noFill/>
                    </a:lnR>
                    <a:lnT>
                      <a:noFill/>
                    </a:lnT>
                    <a:lnB>
                      <a:noFill/>
                    </a:lnB>
                  </a:tcPr>
                </a:tc>
                <a:extLst>
                  <a:ext uri="{0D108BD9-81ED-4DB2-BD59-A6C34878D82A}">
                    <a16:rowId xmlns:a16="http://schemas.microsoft.com/office/drawing/2014/main" val="2130586611"/>
                  </a:ext>
                </a:extLst>
              </a:tr>
              <a:tr h="190500">
                <a:tc>
                  <a:txBody>
                    <a:bodyPr/>
                    <a:lstStyle/>
                    <a:p>
                      <a:pPr algn="ctr" fontAlgn="t"/>
                      <a:r>
                        <a:rPr lang="en-US" sz="1100" b="1"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98.92107413</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128.576369</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152.4227391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173.5436862</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202.1593</a:t>
                      </a:r>
                    </a:p>
                  </a:txBody>
                  <a:tcPr marL="9525" marR="9525" marT="9525" marB="0" anchor="b">
                    <a:lnL>
                      <a:noFill/>
                    </a:lnL>
                    <a:lnR>
                      <a:noFill/>
                    </a:lnR>
                    <a:lnT>
                      <a:noFill/>
                    </a:lnT>
                    <a:lnB>
                      <a:noFill/>
                    </a:lnB>
                  </a:tcPr>
                </a:tc>
                <a:extLst>
                  <a:ext uri="{0D108BD9-81ED-4DB2-BD59-A6C34878D82A}">
                    <a16:rowId xmlns:a16="http://schemas.microsoft.com/office/drawing/2014/main" val="1975808044"/>
                  </a:ext>
                </a:extLst>
              </a:tr>
              <a:tr h="190500">
                <a:tc>
                  <a:txBody>
                    <a:bodyPr/>
                    <a:lstStyle/>
                    <a:p>
                      <a:pPr algn="ctr" fontAlgn="t"/>
                      <a:r>
                        <a:rPr lang="en-US" sz="1100" b="1"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96.55352355</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126.2862311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150.0696645</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171.6607328</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203.8554</a:t>
                      </a:r>
                    </a:p>
                  </a:txBody>
                  <a:tcPr marL="9525" marR="9525" marT="9525" marB="0" anchor="b">
                    <a:lnL>
                      <a:noFill/>
                    </a:lnL>
                    <a:lnR>
                      <a:noFill/>
                    </a:lnR>
                    <a:lnT>
                      <a:noFill/>
                    </a:lnT>
                    <a:lnB>
                      <a:noFill/>
                    </a:lnB>
                  </a:tcPr>
                </a:tc>
                <a:extLst>
                  <a:ext uri="{0D108BD9-81ED-4DB2-BD59-A6C34878D82A}">
                    <a16:rowId xmlns:a16="http://schemas.microsoft.com/office/drawing/2014/main" val="1622214617"/>
                  </a:ext>
                </a:extLst>
              </a:tr>
              <a:tr h="190500">
                <a:tc>
                  <a:txBody>
                    <a:bodyPr/>
                    <a:lstStyle/>
                    <a:p>
                      <a:pPr algn="ctr" fontAlgn="t"/>
                      <a:r>
                        <a:rPr lang="en-US" sz="1100" b="1"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102.3239728</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131.3785907</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154.1931861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174.2840931</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192.7843</a:t>
                      </a:r>
                    </a:p>
                  </a:txBody>
                  <a:tcPr marL="9525" marR="9525" marT="9525" marB="0" anchor="b">
                    <a:lnL>
                      <a:noFill/>
                    </a:lnL>
                    <a:lnR>
                      <a:noFill/>
                    </a:lnR>
                    <a:lnT>
                      <a:noFill/>
                    </a:lnT>
                    <a:lnB>
                      <a:noFill/>
                    </a:lnB>
                  </a:tcPr>
                </a:tc>
                <a:extLst>
                  <a:ext uri="{0D108BD9-81ED-4DB2-BD59-A6C34878D82A}">
                    <a16:rowId xmlns:a16="http://schemas.microsoft.com/office/drawing/2014/main" val="2851084902"/>
                  </a:ext>
                </a:extLst>
              </a:tr>
              <a:tr h="190500">
                <a:tc>
                  <a:txBody>
                    <a:bodyPr/>
                    <a:lstStyle/>
                    <a:p>
                      <a:pPr algn="ctr" fontAlgn="t"/>
                      <a:r>
                        <a:rPr lang="en-US" sz="1100" b="1"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213</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a:noFill/>
                    </a:lnL>
                    <a:lnR>
                      <a:noFill/>
                    </a:lnR>
                    <a:lnT>
                      <a:noFill/>
                    </a:lnT>
                    <a:lnB>
                      <a:noFill/>
                    </a:lnB>
                  </a:tcPr>
                </a:tc>
                <a:extLst>
                  <a:ext uri="{0D108BD9-81ED-4DB2-BD59-A6C34878D82A}">
                    <a16:rowId xmlns:a16="http://schemas.microsoft.com/office/drawing/2014/main" val="3488106085"/>
                  </a:ext>
                </a:extLst>
              </a:tr>
            </a:tbl>
          </a:graphicData>
        </a:graphic>
      </p:graphicFrame>
    </p:spTree>
    <p:extLst>
      <p:ext uri="{BB962C8B-B14F-4D97-AF65-F5344CB8AC3E}">
        <p14:creationId xmlns:p14="http://schemas.microsoft.com/office/powerpoint/2010/main" val="10495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C1985-A106-F247-B981-CA8B04582A92}"/>
              </a:ext>
            </a:extLst>
          </p:cNvPr>
          <p:cNvSpPr>
            <a:spLocks noGrp="1"/>
          </p:cNvSpPr>
          <p:nvPr>
            <p:ph type="title"/>
          </p:nvPr>
        </p:nvSpPr>
        <p:spPr/>
        <p:txBody>
          <a:bodyPr/>
          <a:lstStyle/>
          <a:p>
            <a:r>
              <a:rPr lang="en-US" dirty="0"/>
              <a:t>To test:</a:t>
            </a:r>
          </a:p>
        </p:txBody>
      </p:sp>
      <p:sp>
        <p:nvSpPr>
          <p:cNvPr id="5" name="TextBox 4">
            <a:extLst>
              <a:ext uri="{FF2B5EF4-FFF2-40B4-BE49-F238E27FC236}">
                <a16:creationId xmlns:a16="http://schemas.microsoft.com/office/drawing/2014/main" id="{58E02E61-7DD2-0B40-ADA3-9B6BD73D3136}"/>
              </a:ext>
            </a:extLst>
          </p:cNvPr>
          <p:cNvSpPr txBox="1"/>
          <p:nvPr/>
        </p:nvSpPr>
        <p:spPr>
          <a:xfrm>
            <a:off x="533400" y="1066800"/>
            <a:ext cx="7696200" cy="2862322"/>
          </a:xfrm>
          <a:prstGeom prst="rect">
            <a:avLst/>
          </a:prstGeom>
          <a:noFill/>
        </p:spPr>
        <p:txBody>
          <a:bodyPr wrap="square" rtlCol="0">
            <a:spAutoFit/>
          </a:bodyPr>
          <a:lstStyle/>
          <a:p>
            <a:r>
              <a:rPr lang="en-US" dirty="0"/>
              <a:t>Divide two random number for CV. </a:t>
            </a:r>
          </a:p>
          <a:p>
            <a:endParaRPr lang="en-US" dirty="0"/>
          </a:p>
          <a:p>
            <a:r>
              <a:rPr lang="en-US" dirty="0"/>
              <a:t> use different mean value to predict CV. </a:t>
            </a:r>
          </a:p>
          <a:p>
            <a:endParaRPr lang="en-US" dirty="0"/>
          </a:p>
          <a:p>
            <a:r>
              <a:rPr lang="en-US" dirty="0"/>
              <a:t>what CV will be good for distinction between conc.</a:t>
            </a:r>
          </a:p>
          <a:p>
            <a:endParaRPr lang="en-US" dirty="0"/>
          </a:p>
          <a:p>
            <a:r>
              <a:rPr lang="en-US" dirty="0"/>
              <a:t>robustness of bootstrap analysis. </a:t>
            </a:r>
          </a:p>
          <a:p>
            <a:endParaRPr lang="en-US" dirty="0"/>
          </a:p>
          <a:p>
            <a:r>
              <a:rPr lang="en-US" dirty="0"/>
              <a:t>generate reports</a:t>
            </a:r>
          </a:p>
          <a:p>
            <a:endParaRPr lang="en-US" dirty="0"/>
          </a:p>
        </p:txBody>
      </p:sp>
      <p:sp>
        <p:nvSpPr>
          <p:cNvPr id="2" name="TextBox 1">
            <a:extLst>
              <a:ext uri="{FF2B5EF4-FFF2-40B4-BE49-F238E27FC236}">
                <a16:creationId xmlns:a16="http://schemas.microsoft.com/office/drawing/2014/main" id="{DFA2795B-E749-4344-8383-A3617351CE14}"/>
              </a:ext>
            </a:extLst>
          </p:cNvPr>
          <p:cNvSpPr txBox="1"/>
          <p:nvPr/>
        </p:nvSpPr>
        <p:spPr>
          <a:xfrm>
            <a:off x="533400" y="4572000"/>
            <a:ext cx="2238177" cy="369332"/>
          </a:xfrm>
          <a:prstGeom prst="rect">
            <a:avLst/>
          </a:prstGeom>
          <a:noFill/>
        </p:spPr>
        <p:txBody>
          <a:bodyPr wrap="none" rtlCol="0">
            <a:spAutoFit/>
          </a:bodyPr>
          <a:lstStyle/>
          <a:p>
            <a:r>
              <a:rPr lang="en-US" dirty="0"/>
              <a:t>CV of simulated data. </a:t>
            </a:r>
          </a:p>
        </p:txBody>
      </p:sp>
      <p:sp>
        <p:nvSpPr>
          <p:cNvPr id="4" name="TextBox 3">
            <a:extLst>
              <a:ext uri="{FF2B5EF4-FFF2-40B4-BE49-F238E27FC236}">
                <a16:creationId xmlns:a16="http://schemas.microsoft.com/office/drawing/2014/main" id="{3C6D9D05-35F6-314D-A51F-89DABE56CD66}"/>
              </a:ext>
            </a:extLst>
          </p:cNvPr>
          <p:cNvSpPr txBox="1"/>
          <p:nvPr/>
        </p:nvSpPr>
        <p:spPr>
          <a:xfrm>
            <a:off x="470956" y="5257800"/>
            <a:ext cx="3287054" cy="369332"/>
          </a:xfrm>
          <a:prstGeom prst="rect">
            <a:avLst/>
          </a:prstGeom>
          <a:noFill/>
        </p:spPr>
        <p:txBody>
          <a:bodyPr wrap="none" rtlCol="0">
            <a:spAutoFit/>
          </a:bodyPr>
          <a:lstStyle/>
          <a:p>
            <a:r>
              <a:rPr lang="en-US" dirty="0"/>
              <a:t>p value of two cv measurements.</a:t>
            </a:r>
          </a:p>
        </p:txBody>
      </p:sp>
      <p:sp>
        <p:nvSpPr>
          <p:cNvPr id="6" name="TextBox 5">
            <a:extLst>
              <a:ext uri="{FF2B5EF4-FFF2-40B4-BE49-F238E27FC236}">
                <a16:creationId xmlns:a16="http://schemas.microsoft.com/office/drawing/2014/main" id="{6554B8B4-04DD-6940-930E-27F8483229B2}"/>
              </a:ext>
            </a:extLst>
          </p:cNvPr>
          <p:cNvSpPr txBox="1"/>
          <p:nvPr/>
        </p:nvSpPr>
        <p:spPr>
          <a:xfrm>
            <a:off x="586854" y="3794078"/>
            <a:ext cx="4091313" cy="369332"/>
          </a:xfrm>
          <a:prstGeom prst="rect">
            <a:avLst/>
          </a:prstGeom>
          <a:noFill/>
        </p:spPr>
        <p:txBody>
          <a:bodyPr wrap="none" rtlCol="0">
            <a:spAutoFit/>
          </a:bodyPr>
          <a:lstStyle/>
          <a:p>
            <a:r>
              <a:rPr lang="en-US" dirty="0"/>
              <a:t>prediction interval vs confidence intervals</a:t>
            </a:r>
          </a:p>
        </p:txBody>
      </p:sp>
    </p:spTree>
    <p:extLst>
      <p:ext uri="{BB962C8B-B14F-4D97-AF65-F5344CB8AC3E}">
        <p14:creationId xmlns:p14="http://schemas.microsoft.com/office/powerpoint/2010/main" val="245937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106557-2F06-954C-A74E-F5C481805FF6}"/>
              </a:ext>
            </a:extLst>
          </p:cNvPr>
          <p:cNvSpPr>
            <a:spLocks noGrp="1"/>
          </p:cNvSpPr>
          <p:nvPr>
            <p:ph idx="1"/>
          </p:nvPr>
        </p:nvSpPr>
        <p:spPr/>
        <p:txBody>
          <a:bodyPr/>
          <a:lstStyle/>
          <a:p>
            <a:r>
              <a:rPr lang="en-US" dirty="0"/>
              <a:t>PDF of CV measured from size N sample is gamma distribution:</a:t>
            </a:r>
          </a:p>
          <a:p>
            <a:r>
              <a:rPr lang="en-US" dirty="0"/>
              <a:t>sample size</a:t>
            </a:r>
            <a:r>
              <a:rPr lang="en-US" i="1" dirty="0"/>
              <a:t> N = k, CV/N = </a:t>
            </a:r>
            <a:r>
              <a:rPr lang="en-US" i="1" dirty="0" err="1"/>
              <a:t>θ</a:t>
            </a:r>
            <a:endParaRPr lang="en-US" i="1" dirty="0"/>
          </a:p>
          <a:p>
            <a:endParaRPr lang="en-US" dirty="0"/>
          </a:p>
        </p:txBody>
      </p:sp>
      <p:sp>
        <p:nvSpPr>
          <p:cNvPr id="3" name="Title 2">
            <a:extLst>
              <a:ext uri="{FF2B5EF4-FFF2-40B4-BE49-F238E27FC236}">
                <a16:creationId xmlns:a16="http://schemas.microsoft.com/office/drawing/2014/main" id="{AA9A3C26-82A0-1A47-98BA-F1BE4F97BE02}"/>
              </a:ext>
            </a:extLst>
          </p:cNvPr>
          <p:cNvSpPr>
            <a:spLocks noGrp="1"/>
          </p:cNvSpPr>
          <p:nvPr>
            <p:ph type="title"/>
          </p:nvPr>
        </p:nvSpPr>
        <p:spPr/>
        <p:txBody>
          <a:bodyPr/>
          <a:lstStyle/>
          <a:p>
            <a:r>
              <a:rPr lang="en-US" dirty="0"/>
              <a:t>Gamma distribution </a:t>
            </a:r>
            <a:r>
              <a:rPr lang="en-US" b="0" dirty="0"/>
              <a:t>Probability density function</a:t>
            </a:r>
            <a:endParaRPr lang="en-US" dirty="0"/>
          </a:p>
        </p:txBody>
      </p:sp>
      <p:pic>
        <p:nvPicPr>
          <p:cNvPr id="7" name="Graphic 6">
            <a:extLst>
              <a:ext uri="{FF2B5EF4-FFF2-40B4-BE49-F238E27FC236}">
                <a16:creationId xmlns:a16="http://schemas.microsoft.com/office/drawing/2014/main" id="{118ED5A7-ED1A-7344-AF5C-DCA5CDBB5D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977371"/>
            <a:ext cx="914400" cy="342900"/>
          </a:xfrm>
          <a:prstGeom prst="rect">
            <a:avLst/>
          </a:prstGeom>
        </p:spPr>
      </p:pic>
    </p:spTree>
    <p:extLst>
      <p:ext uri="{BB962C8B-B14F-4D97-AF65-F5344CB8AC3E}">
        <p14:creationId xmlns:p14="http://schemas.microsoft.com/office/powerpoint/2010/main" val="3820968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A20EEF-796A-0D47-B06A-E3AFFCAF2812}"/>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D29697BD-8375-1343-9398-0D57A1822432}"/>
              </a:ext>
            </a:extLst>
          </p:cNvPr>
          <p:cNvSpPr>
            <a:spLocks noGrp="1"/>
          </p:cNvSpPr>
          <p:nvPr>
            <p:ph type="title"/>
          </p:nvPr>
        </p:nvSpPr>
        <p:spPr/>
        <p:txBody>
          <a:bodyPr/>
          <a:lstStyle/>
          <a:p>
            <a:r>
              <a:rPr lang="en-US" dirty="0"/>
              <a:t>The Confidence interval generated in Prism is not meant for our application</a:t>
            </a:r>
          </a:p>
        </p:txBody>
      </p:sp>
    </p:spTree>
    <p:extLst>
      <p:ext uri="{BB962C8B-B14F-4D97-AF65-F5344CB8AC3E}">
        <p14:creationId xmlns:p14="http://schemas.microsoft.com/office/powerpoint/2010/main" val="328088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501B00E-BF47-5C4C-A482-1FA21D2B244F}"/>
              </a:ext>
            </a:extLst>
          </p:cNvPr>
          <p:cNvGraphicFramePr>
            <a:graphicFrameLocks noGrp="1"/>
          </p:cNvGraphicFramePr>
          <p:nvPr>
            <p:ph idx="1"/>
            <p:extLst>
              <p:ext uri="{D42A27DB-BD31-4B8C-83A1-F6EECF244321}">
                <p14:modId xmlns:p14="http://schemas.microsoft.com/office/powerpoint/2010/main" val="810789170"/>
              </p:ext>
            </p:extLst>
          </p:nvPr>
        </p:nvGraphicFramePr>
        <p:xfrm>
          <a:off x="7206073" y="879175"/>
          <a:ext cx="1714499" cy="1143000"/>
        </p:xfrm>
        <a:graphic>
          <a:graphicData uri="http://schemas.openxmlformats.org/drawingml/2006/table">
            <a:tbl>
              <a:tblPr/>
              <a:tblGrid>
                <a:gridCol w="418325">
                  <a:extLst>
                    <a:ext uri="{9D8B030D-6E8A-4147-A177-3AD203B41FA5}">
                      <a16:colId xmlns:a16="http://schemas.microsoft.com/office/drawing/2014/main" val="3982027594"/>
                    </a:ext>
                  </a:extLst>
                </a:gridCol>
                <a:gridCol w="735238">
                  <a:extLst>
                    <a:ext uri="{9D8B030D-6E8A-4147-A177-3AD203B41FA5}">
                      <a16:colId xmlns:a16="http://schemas.microsoft.com/office/drawing/2014/main" val="1998303951"/>
                    </a:ext>
                  </a:extLst>
                </a:gridCol>
                <a:gridCol w="560936">
                  <a:extLst>
                    <a:ext uri="{9D8B030D-6E8A-4147-A177-3AD203B41FA5}">
                      <a16:colId xmlns:a16="http://schemas.microsoft.com/office/drawing/2014/main" val="1229488326"/>
                    </a:ext>
                  </a:extLst>
                </a:gridCol>
              </a:tblGrid>
              <a:tr h="190500">
                <a:tc>
                  <a:txBody>
                    <a:bodyPr/>
                    <a:lstStyle/>
                    <a:p>
                      <a:pPr algn="ctr" fontAlgn="ctr"/>
                      <a:r>
                        <a:rPr lang="en-US" sz="1100" b="1"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Raw_Mean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100" b="1" i="0" u="none" strike="noStrike">
                          <a:solidFill>
                            <a:srgbClr val="000000"/>
                          </a:solidFill>
                          <a:effectLst/>
                          <a:latin typeface="Calibri" panose="020F0502020204030204" pitchFamily="34" charset="0"/>
                        </a:rPr>
                        <a:t>Raw_CV</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577614"/>
                  </a:ext>
                </a:extLst>
              </a:tr>
              <a:tr h="190500">
                <a:tc>
                  <a:txBody>
                    <a:bodyPr/>
                    <a:lstStyle/>
                    <a:p>
                      <a:pPr algn="ctr" fontAlgn="ctr"/>
                      <a:r>
                        <a:rPr lang="en-US" sz="11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54.39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09627"/>
                  </a:ext>
                </a:extLst>
              </a:tr>
              <a:tr h="190500">
                <a:tc>
                  <a:txBody>
                    <a:bodyPr/>
                    <a:lstStyle/>
                    <a:p>
                      <a:pPr algn="ctr" fontAlgn="ctr"/>
                      <a:r>
                        <a:rPr lang="en-US" sz="1100" b="1"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63.25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9419292"/>
                  </a:ext>
                </a:extLst>
              </a:tr>
              <a:tr h="190500">
                <a:tc>
                  <a:txBody>
                    <a:bodyPr/>
                    <a:lstStyle/>
                    <a:p>
                      <a:pPr algn="ctr" fontAlgn="ctr"/>
                      <a:r>
                        <a:rPr lang="en-US" sz="1100" b="1"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70.51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7887978"/>
                  </a:ext>
                </a:extLst>
              </a:tr>
              <a:tr h="190500">
                <a:tc>
                  <a:txBody>
                    <a:bodyPr/>
                    <a:lstStyle/>
                    <a:p>
                      <a:pPr algn="ctr" fontAlgn="ctr"/>
                      <a:r>
                        <a:rPr lang="en-US" sz="1100" b="1"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80.48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6524562"/>
                  </a:ext>
                </a:extLst>
              </a:tr>
              <a:tr h="190500">
                <a:tc>
                  <a:txBody>
                    <a:bodyPr/>
                    <a:lstStyle/>
                    <a:p>
                      <a:pPr algn="ctr" fontAlgn="ctr"/>
                      <a:r>
                        <a:rPr lang="en-US" sz="1100" b="1"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102.49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3138245"/>
                  </a:ext>
                </a:extLst>
              </a:tr>
            </a:tbl>
          </a:graphicData>
        </a:graphic>
      </p:graphicFrame>
      <p:sp>
        <p:nvSpPr>
          <p:cNvPr id="3" name="Title 2">
            <a:extLst>
              <a:ext uri="{FF2B5EF4-FFF2-40B4-BE49-F238E27FC236}">
                <a16:creationId xmlns:a16="http://schemas.microsoft.com/office/drawing/2014/main" id="{205B96E9-B4AC-E94D-8523-C7C2B39CEDDC}"/>
              </a:ext>
            </a:extLst>
          </p:cNvPr>
          <p:cNvSpPr>
            <a:spLocks noGrp="1"/>
          </p:cNvSpPr>
          <p:nvPr>
            <p:ph type="title"/>
          </p:nvPr>
        </p:nvSpPr>
        <p:spPr/>
        <p:txBody>
          <a:bodyPr>
            <a:normAutofit/>
          </a:bodyPr>
          <a:lstStyle/>
          <a:p>
            <a:r>
              <a:rPr lang="en-US" dirty="0"/>
              <a:t>robustness of bootstrap analysis. CV=5, signal from ~ 59 to </a:t>
            </a:r>
          </a:p>
        </p:txBody>
      </p:sp>
      <p:sp>
        <p:nvSpPr>
          <p:cNvPr id="6" name="TextBox 5">
            <a:extLst>
              <a:ext uri="{FF2B5EF4-FFF2-40B4-BE49-F238E27FC236}">
                <a16:creationId xmlns:a16="http://schemas.microsoft.com/office/drawing/2014/main" id="{9D8FD7CB-27B1-5A47-A7D7-C33E456169E6}"/>
              </a:ext>
            </a:extLst>
          </p:cNvPr>
          <p:cNvSpPr txBox="1"/>
          <p:nvPr/>
        </p:nvSpPr>
        <p:spPr>
          <a:xfrm>
            <a:off x="6945321" y="382983"/>
            <a:ext cx="2198679" cy="369332"/>
          </a:xfrm>
          <a:prstGeom prst="rect">
            <a:avLst/>
          </a:prstGeom>
          <a:noFill/>
        </p:spPr>
        <p:txBody>
          <a:bodyPr wrap="none" rtlCol="0">
            <a:spAutoFit/>
          </a:bodyPr>
          <a:lstStyle/>
          <a:p>
            <a:r>
              <a:rPr lang="en-US" dirty="0"/>
              <a:t>seed for </a:t>
            </a:r>
            <a:r>
              <a:rPr lang="en-US" dirty="0" err="1"/>
              <a:t>bootstraping</a:t>
            </a:r>
            <a:endParaRPr lang="en-US" dirty="0"/>
          </a:p>
        </p:txBody>
      </p:sp>
    </p:spTree>
    <p:extLst>
      <p:ext uri="{BB962C8B-B14F-4D97-AF65-F5344CB8AC3E}">
        <p14:creationId xmlns:p14="http://schemas.microsoft.com/office/powerpoint/2010/main" val="1440235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C247BC-F962-9C4C-92A2-2DAC16613C89}"/>
              </a:ext>
            </a:extLst>
          </p:cNvPr>
          <p:cNvSpPr>
            <a:spLocks noGrp="1"/>
          </p:cNvSpPr>
          <p:nvPr>
            <p:ph idx="1"/>
          </p:nvPr>
        </p:nvSpPr>
        <p:spPr/>
        <p:txBody>
          <a:bodyPr/>
          <a:lstStyle/>
          <a:p>
            <a:r>
              <a:rPr lang="en-US" dirty="0"/>
              <a:t>use 5 samples generated from a data of </a:t>
            </a:r>
          </a:p>
        </p:txBody>
      </p:sp>
      <p:sp>
        <p:nvSpPr>
          <p:cNvPr id="3" name="Title 2">
            <a:extLst>
              <a:ext uri="{FF2B5EF4-FFF2-40B4-BE49-F238E27FC236}">
                <a16:creationId xmlns:a16="http://schemas.microsoft.com/office/drawing/2014/main" id="{BDD91385-6856-0347-A7C8-D6B9CF9AB7EC}"/>
              </a:ext>
            </a:extLst>
          </p:cNvPr>
          <p:cNvSpPr>
            <a:spLocks noGrp="1"/>
          </p:cNvSpPr>
          <p:nvPr>
            <p:ph type="title"/>
          </p:nvPr>
        </p:nvSpPr>
        <p:spPr/>
        <p:txBody>
          <a:bodyPr/>
          <a:lstStyle/>
          <a:p>
            <a:r>
              <a:rPr lang="en-US" dirty="0"/>
              <a:t>Robustness of bootstrap from different sample size</a:t>
            </a:r>
          </a:p>
        </p:txBody>
      </p:sp>
    </p:spTree>
    <p:extLst>
      <p:ext uri="{BB962C8B-B14F-4D97-AF65-F5344CB8AC3E}">
        <p14:creationId xmlns:p14="http://schemas.microsoft.com/office/powerpoint/2010/main" val="2392197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Tyler’s raw data on each chip.</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02696"/>
            <a:ext cx="1852880" cy="369332"/>
          </a:xfrm>
          <a:prstGeom prst="rect">
            <a:avLst/>
          </a:prstGeom>
          <a:noFill/>
        </p:spPr>
        <p:txBody>
          <a:bodyPr wrap="none" rtlCol="0">
            <a:spAutoFit/>
          </a:bodyPr>
          <a:lstStyle/>
          <a:p>
            <a:r>
              <a:rPr lang="en-US" dirty="0"/>
              <a:t>Middle Electrode:</a:t>
            </a:r>
          </a:p>
        </p:txBody>
      </p:sp>
      <p:graphicFrame>
        <p:nvGraphicFramePr>
          <p:cNvPr id="2" name="Table 1">
            <a:extLst>
              <a:ext uri="{FF2B5EF4-FFF2-40B4-BE49-F238E27FC236}">
                <a16:creationId xmlns:a16="http://schemas.microsoft.com/office/drawing/2014/main" id="{AFC938B5-5B13-D84E-8F74-5723365B3B8A}"/>
              </a:ext>
            </a:extLst>
          </p:cNvPr>
          <p:cNvGraphicFramePr>
            <a:graphicFrameLocks noGrp="1"/>
          </p:cNvGraphicFramePr>
          <p:nvPr>
            <p:extLst>
              <p:ext uri="{D42A27DB-BD31-4B8C-83A1-F6EECF244321}">
                <p14:modId xmlns:p14="http://schemas.microsoft.com/office/powerpoint/2010/main" val="793281660"/>
              </p:ext>
            </p:extLst>
          </p:nvPr>
        </p:nvGraphicFramePr>
        <p:xfrm>
          <a:off x="3365500" y="0"/>
          <a:ext cx="5778500" cy="1422400"/>
        </p:xfrm>
        <a:graphic>
          <a:graphicData uri="http://schemas.openxmlformats.org/drawingml/2006/table">
            <a:tbl>
              <a:tblPr/>
              <a:tblGrid>
                <a:gridCol w="825500">
                  <a:extLst>
                    <a:ext uri="{9D8B030D-6E8A-4147-A177-3AD203B41FA5}">
                      <a16:colId xmlns:a16="http://schemas.microsoft.com/office/drawing/2014/main" val="867245211"/>
                    </a:ext>
                  </a:extLst>
                </a:gridCol>
                <a:gridCol w="825500">
                  <a:extLst>
                    <a:ext uri="{9D8B030D-6E8A-4147-A177-3AD203B41FA5}">
                      <a16:colId xmlns:a16="http://schemas.microsoft.com/office/drawing/2014/main" val="229075538"/>
                    </a:ext>
                  </a:extLst>
                </a:gridCol>
                <a:gridCol w="825500">
                  <a:extLst>
                    <a:ext uri="{9D8B030D-6E8A-4147-A177-3AD203B41FA5}">
                      <a16:colId xmlns:a16="http://schemas.microsoft.com/office/drawing/2014/main" val="902077809"/>
                    </a:ext>
                  </a:extLst>
                </a:gridCol>
                <a:gridCol w="825500">
                  <a:extLst>
                    <a:ext uri="{9D8B030D-6E8A-4147-A177-3AD203B41FA5}">
                      <a16:colId xmlns:a16="http://schemas.microsoft.com/office/drawing/2014/main" val="624324692"/>
                    </a:ext>
                  </a:extLst>
                </a:gridCol>
                <a:gridCol w="825500">
                  <a:extLst>
                    <a:ext uri="{9D8B030D-6E8A-4147-A177-3AD203B41FA5}">
                      <a16:colId xmlns:a16="http://schemas.microsoft.com/office/drawing/2014/main" val="54259727"/>
                    </a:ext>
                  </a:extLst>
                </a:gridCol>
                <a:gridCol w="825500">
                  <a:extLst>
                    <a:ext uri="{9D8B030D-6E8A-4147-A177-3AD203B41FA5}">
                      <a16:colId xmlns:a16="http://schemas.microsoft.com/office/drawing/2014/main" val="3505969778"/>
                    </a:ext>
                  </a:extLst>
                </a:gridCol>
                <a:gridCol w="825500">
                  <a:extLst>
                    <a:ext uri="{9D8B030D-6E8A-4147-A177-3AD203B41FA5}">
                      <a16:colId xmlns:a16="http://schemas.microsoft.com/office/drawing/2014/main" val="1219645444"/>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Middle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gridSpan="2">
                  <a:txBody>
                    <a:bodyPr/>
                    <a:lstStyle/>
                    <a:p>
                      <a:pPr algn="ctr" fontAlgn="ctr"/>
                      <a:r>
                        <a:rPr lang="en-US" sz="1200" b="0" i="0" u="none" strike="noStrike">
                          <a:solidFill>
                            <a:srgbClr val="000000"/>
                          </a:solidFill>
                          <a:effectLst/>
                          <a:latin typeface="Calibri" panose="020F0502020204030204" pitchFamily="34" charset="0"/>
                        </a:rPr>
                        <a:t>Raw signal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 CI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extLst>
                  <a:ext uri="{0D108BD9-81ED-4DB2-BD59-A6C34878D82A}">
                    <a16:rowId xmlns:a16="http://schemas.microsoft.com/office/drawing/2014/main" val="1759803305"/>
                  </a:ext>
                </a:extLst>
              </a:tr>
              <a:tr h="203200">
                <a:tc>
                  <a:txBody>
                    <a:bodyPr/>
                    <a:lstStyle/>
                    <a:p>
                      <a:pPr algn="ctr" fontAlgn="ctr"/>
                      <a:r>
                        <a:rPr lang="en-US" sz="1200" b="0"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dirty="0">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92643384"/>
                  </a:ext>
                </a:extLst>
              </a:tr>
              <a:tr h="203200">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52.994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3.118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0.103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-1.394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1.559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64478320"/>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60.527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3.681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3.961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31.570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1.445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6.590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94702332"/>
                  </a:ext>
                </a:extLst>
              </a:tr>
              <a:tr h="203200">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68.116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2.623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7.848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13.474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14.682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450621318"/>
                  </a:ext>
                </a:extLst>
              </a:tr>
              <a:tr h="203200">
                <a:tc>
                  <a:txBody>
                    <a:bodyPr/>
                    <a:lstStyle/>
                    <a:p>
                      <a:pPr algn="ctr" fontAlgn="ctr"/>
                      <a:r>
                        <a:rPr lang="en-US" sz="12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78.252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13.039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11.259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14.818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18683204"/>
                  </a:ext>
                </a:extLst>
              </a:tr>
              <a:tr h="203200">
                <a:tc>
                  <a:txBody>
                    <a:bodyPr/>
                    <a:lstStyle/>
                    <a:p>
                      <a:pPr algn="ctr" fontAlgn="ctr"/>
                      <a:r>
                        <a:rPr lang="en-US" sz="12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100.102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4.159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24.231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12.061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18.435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30.375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236815409"/>
                  </a:ext>
                </a:extLst>
              </a:tr>
            </a:tbl>
          </a:graphicData>
        </a:graphic>
      </p:graphicFrame>
      <p:pic>
        <p:nvPicPr>
          <p:cNvPr id="5" name="Graphic 4">
            <a:extLst>
              <a:ext uri="{FF2B5EF4-FFF2-40B4-BE49-F238E27FC236}">
                <a16:creationId xmlns:a16="http://schemas.microsoft.com/office/drawing/2014/main" id="{671ACA92-6B2F-6642-9187-5F480FDC40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45920"/>
            <a:ext cx="6400800" cy="2667000"/>
          </a:xfrm>
          <a:prstGeom prst="rect">
            <a:avLst/>
          </a:prstGeom>
        </p:spPr>
      </p:pic>
      <p:pic>
        <p:nvPicPr>
          <p:cNvPr id="8" name="Graphic 7">
            <a:extLst>
              <a:ext uri="{FF2B5EF4-FFF2-40B4-BE49-F238E27FC236}">
                <a16:creationId xmlns:a16="http://schemas.microsoft.com/office/drawing/2014/main" id="{2AADF8FC-7A59-6B41-8E40-162FEC85CA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6480" y="4594860"/>
            <a:ext cx="3017520" cy="2263140"/>
          </a:xfrm>
          <a:prstGeom prst="rect">
            <a:avLst/>
          </a:prstGeom>
        </p:spPr>
      </p:pic>
      <p:pic>
        <p:nvPicPr>
          <p:cNvPr id="10" name="Graphic 9">
            <a:extLst>
              <a:ext uri="{FF2B5EF4-FFF2-40B4-BE49-F238E27FC236}">
                <a16:creationId xmlns:a16="http://schemas.microsoft.com/office/drawing/2014/main" id="{11743745-625D-F049-AC90-73EA9E04BC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54" y="4594860"/>
            <a:ext cx="3017520" cy="2263140"/>
          </a:xfrm>
          <a:prstGeom prst="rect">
            <a:avLst/>
          </a:prstGeom>
        </p:spPr>
      </p:pic>
      <p:pic>
        <p:nvPicPr>
          <p:cNvPr id="12" name="Graphic 11">
            <a:extLst>
              <a:ext uri="{FF2B5EF4-FFF2-40B4-BE49-F238E27FC236}">
                <a16:creationId xmlns:a16="http://schemas.microsoft.com/office/drawing/2014/main" id="{61C21488-4DF6-CC4E-B529-806584D2EF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1063" y="4594860"/>
            <a:ext cx="3017520" cy="2263140"/>
          </a:xfrm>
          <a:prstGeom prst="rect">
            <a:avLst/>
          </a:prstGeom>
        </p:spPr>
      </p:pic>
    </p:spTree>
    <p:extLst>
      <p:ext uri="{BB962C8B-B14F-4D97-AF65-F5344CB8AC3E}">
        <p14:creationId xmlns:p14="http://schemas.microsoft.com/office/powerpoint/2010/main" val="955454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7BE6AD-D022-BF4D-8AA0-2F927CCFFBD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BD95651-D45D-6747-9740-421F2B7790AD}"/>
              </a:ext>
            </a:extLst>
          </p:cNvPr>
          <p:cNvSpPr>
            <a:spLocks noGrp="1"/>
          </p:cNvSpPr>
          <p:nvPr>
            <p:ph type="title"/>
          </p:nvPr>
        </p:nvSpPr>
        <p:spPr/>
        <p:txBody>
          <a:bodyPr/>
          <a:lstStyle/>
          <a:p>
            <a:r>
              <a:rPr lang="en-US" dirty="0"/>
              <a:t>Bootstrap from different slopes of the curve</a:t>
            </a:r>
          </a:p>
        </p:txBody>
      </p:sp>
    </p:spTree>
    <p:extLst>
      <p:ext uri="{BB962C8B-B14F-4D97-AF65-F5344CB8AC3E}">
        <p14:creationId xmlns:p14="http://schemas.microsoft.com/office/powerpoint/2010/main" val="1997585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1D3888-E84A-0E40-9F3C-1797DD94316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A12A691-B7DB-A441-ACBC-8FF547B8F977}"/>
              </a:ext>
            </a:extLst>
          </p:cNvPr>
          <p:cNvSpPr>
            <a:spLocks noGrp="1"/>
          </p:cNvSpPr>
          <p:nvPr>
            <p:ph type="title"/>
          </p:nvPr>
        </p:nvSpPr>
        <p:spPr/>
        <p:txBody>
          <a:bodyPr/>
          <a:lstStyle/>
          <a:p>
            <a:r>
              <a:rPr lang="en-US" dirty="0"/>
              <a:t>bootstrap from different background of curve</a:t>
            </a:r>
          </a:p>
        </p:txBody>
      </p:sp>
    </p:spTree>
    <p:extLst>
      <p:ext uri="{BB962C8B-B14F-4D97-AF65-F5344CB8AC3E}">
        <p14:creationId xmlns:p14="http://schemas.microsoft.com/office/powerpoint/2010/main" val="200061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Tyler’s raw data on each chip.</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02696"/>
            <a:ext cx="1892249" cy="369332"/>
          </a:xfrm>
          <a:prstGeom prst="rect">
            <a:avLst/>
          </a:prstGeom>
          <a:noFill/>
        </p:spPr>
        <p:txBody>
          <a:bodyPr wrap="none" rtlCol="0">
            <a:spAutoFit/>
          </a:bodyPr>
          <a:lstStyle/>
          <a:p>
            <a:r>
              <a:rPr lang="en-US" dirty="0"/>
              <a:t>Bottom Electrode:</a:t>
            </a:r>
          </a:p>
        </p:txBody>
      </p:sp>
      <p:graphicFrame>
        <p:nvGraphicFramePr>
          <p:cNvPr id="2" name="Table 1">
            <a:extLst>
              <a:ext uri="{FF2B5EF4-FFF2-40B4-BE49-F238E27FC236}">
                <a16:creationId xmlns:a16="http://schemas.microsoft.com/office/drawing/2014/main" id="{C155595D-B1F2-C94C-A2F1-2D5B15F63B2D}"/>
              </a:ext>
            </a:extLst>
          </p:cNvPr>
          <p:cNvGraphicFramePr>
            <a:graphicFrameLocks noGrp="1"/>
          </p:cNvGraphicFramePr>
          <p:nvPr>
            <p:extLst>
              <p:ext uri="{D42A27DB-BD31-4B8C-83A1-F6EECF244321}">
                <p14:modId xmlns:p14="http://schemas.microsoft.com/office/powerpoint/2010/main" val="4006798927"/>
              </p:ext>
            </p:extLst>
          </p:nvPr>
        </p:nvGraphicFramePr>
        <p:xfrm>
          <a:off x="3361146" y="0"/>
          <a:ext cx="5778500" cy="1422400"/>
        </p:xfrm>
        <a:graphic>
          <a:graphicData uri="http://schemas.openxmlformats.org/drawingml/2006/table">
            <a:tbl>
              <a:tblPr/>
              <a:tblGrid>
                <a:gridCol w="825500">
                  <a:extLst>
                    <a:ext uri="{9D8B030D-6E8A-4147-A177-3AD203B41FA5}">
                      <a16:colId xmlns:a16="http://schemas.microsoft.com/office/drawing/2014/main" val="4124866043"/>
                    </a:ext>
                  </a:extLst>
                </a:gridCol>
                <a:gridCol w="825500">
                  <a:extLst>
                    <a:ext uri="{9D8B030D-6E8A-4147-A177-3AD203B41FA5}">
                      <a16:colId xmlns:a16="http://schemas.microsoft.com/office/drawing/2014/main" val="2754432295"/>
                    </a:ext>
                  </a:extLst>
                </a:gridCol>
                <a:gridCol w="825500">
                  <a:extLst>
                    <a:ext uri="{9D8B030D-6E8A-4147-A177-3AD203B41FA5}">
                      <a16:colId xmlns:a16="http://schemas.microsoft.com/office/drawing/2014/main" val="1453642347"/>
                    </a:ext>
                  </a:extLst>
                </a:gridCol>
                <a:gridCol w="825500">
                  <a:extLst>
                    <a:ext uri="{9D8B030D-6E8A-4147-A177-3AD203B41FA5}">
                      <a16:colId xmlns:a16="http://schemas.microsoft.com/office/drawing/2014/main" val="2555769093"/>
                    </a:ext>
                  </a:extLst>
                </a:gridCol>
                <a:gridCol w="825500">
                  <a:extLst>
                    <a:ext uri="{9D8B030D-6E8A-4147-A177-3AD203B41FA5}">
                      <a16:colId xmlns:a16="http://schemas.microsoft.com/office/drawing/2014/main" val="822131052"/>
                    </a:ext>
                  </a:extLst>
                </a:gridCol>
                <a:gridCol w="825500">
                  <a:extLst>
                    <a:ext uri="{9D8B030D-6E8A-4147-A177-3AD203B41FA5}">
                      <a16:colId xmlns:a16="http://schemas.microsoft.com/office/drawing/2014/main" val="1458852872"/>
                    </a:ext>
                  </a:extLst>
                </a:gridCol>
                <a:gridCol w="825500">
                  <a:extLst>
                    <a:ext uri="{9D8B030D-6E8A-4147-A177-3AD203B41FA5}">
                      <a16:colId xmlns:a16="http://schemas.microsoft.com/office/drawing/2014/main" val="3794585421"/>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Bottom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gridSpan="2">
                  <a:txBody>
                    <a:bodyPr/>
                    <a:lstStyle/>
                    <a:p>
                      <a:pPr algn="ctr" fontAlgn="ctr"/>
                      <a:r>
                        <a:rPr lang="en-US" sz="1200" b="0" i="0" u="none" strike="noStrike">
                          <a:solidFill>
                            <a:srgbClr val="000000"/>
                          </a:solidFill>
                          <a:effectLst/>
                          <a:latin typeface="Calibri" panose="020F0502020204030204" pitchFamily="34" charset="0"/>
                        </a:rPr>
                        <a:t>Raw signal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 CI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extLst>
                  <a:ext uri="{0D108BD9-81ED-4DB2-BD59-A6C34878D82A}">
                    <a16:rowId xmlns:a16="http://schemas.microsoft.com/office/drawing/2014/main" val="635393945"/>
                  </a:ext>
                </a:extLst>
              </a:tr>
              <a:tr h="203200">
                <a:tc>
                  <a:txBody>
                    <a:bodyPr/>
                    <a:lstStyle/>
                    <a:p>
                      <a:pPr algn="ctr" fontAlgn="ctr"/>
                      <a:r>
                        <a:rPr lang="en-US" sz="1200" b="0"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58419331"/>
                  </a:ext>
                </a:extLst>
              </a:tr>
              <a:tr h="203200">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53.410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-0.157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0.829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295381903"/>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61.669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5.634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4.017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48.071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0.103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08271202"/>
                  </a:ext>
                </a:extLst>
              </a:tr>
              <a:tr h="203200">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69.274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2.008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7.859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10.041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2.886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13.054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129415892"/>
                  </a:ext>
                </a:extLst>
              </a:tr>
              <a:tr h="203200">
                <a:tc>
                  <a:txBody>
                    <a:bodyPr/>
                    <a:lstStyle/>
                    <a:p>
                      <a:pPr algn="ctr" fontAlgn="ctr"/>
                      <a:r>
                        <a:rPr lang="en-US" sz="12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dirty="0">
                          <a:solidFill>
                            <a:srgbClr val="000000"/>
                          </a:solidFill>
                          <a:effectLst/>
                          <a:latin typeface="Calibri" panose="020F0502020204030204" pitchFamily="34" charset="0"/>
                        </a:rPr>
                        <a:t>79.440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2.539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12.996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11.319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14.625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931921696"/>
                  </a:ext>
                </a:extLst>
              </a:tr>
              <a:tr h="203200">
                <a:tc>
                  <a:txBody>
                    <a:bodyPr/>
                    <a:lstStyle/>
                    <a:p>
                      <a:pPr algn="ctr" fontAlgn="ctr"/>
                      <a:r>
                        <a:rPr lang="en-US" sz="12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100.803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3.444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23.790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9.856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19.164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28.741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72662050"/>
                  </a:ext>
                </a:extLst>
              </a:tr>
            </a:tbl>
          </a:graphicData>
        </a:graphic>
      </p:graphicFrame>
      <p:pic>
        <p:nvPicPr>
          <p:cNvPr id="5" name="Graphic 4">
            <a:extLst>
              <a:ext uri="{FF2B5EF4-FFF2-40B4-BE49-F238E27FC236}">
                <a16:creationId xmlns:a16="http://schemas.microsoft.com/office/drawing/2014/main" id="{23F53465-8A19-7544-9312-0DAA2B90E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45920"/>
            <a:ext cx="6400800" cy="2667000"/>
          </a:xfrm>
          <a:prstGeom prst="rect">
            <a:avLst/>
          </a:prstGeom>
        </p:spPr>
      </p:pic>
      <p:pic>
        <p:nvPicPr>
          <p:cNvPr id="8" name="Graphic 7">
            <a:extLst>
              <a:ext uri="{FF2B5EF4-FFF2-40B4-BE49-F238E27FC236}">
                <a16:creationId xmlns:a16="http://schemas.microsoft.com/office/drawing/2014/main" id="{1A016F15-193D-0A4D-A754-0F394D9DAC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6482" y="4594860"/>
            <a:ext cx="3017520" cy="2263140"/>
          </a:xfrm>
          <a:prstGeom prst="rect">
            <a:avLst/>
          </a:prstGeom>
        </p:spPr>
      </p:pic>
      <p:pic>
        <p:nvPicPr>
          <p:cNvPr id="10" name="Graphic 9">
            <a:extLst>
              <a:ext uri="{FF2B5EF4-FFF2-40B4-BE49-F238E27FC236}">
                <a16:creationId xmlns:a16="http://schemas.microsoft.com/office/drawing/2014/main" id="{38BE846A-89F0-6E48-AA67-4B7916495B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4594860"/>
            <a:ext cx="3017520" cy="2263140"/>
          </a:xfrm>
          <a:prstGeom prst="rect">
            <a:avLst/>
          </a:prstGeom>
        </p:spPr>
      </p:pic>
      <p:pic>
        <p:nvPicPr>
          <p:cNvPr id="12" name="Graphic 11">
            <a:extLst>
              <a:ext uri="{FF2B5EF4-FFF2-40B4-BE49-F238E27FC236}">
                <a16:creationId xmlns:a16="http://schemas.microsoft.com/office/drawing/2014/main" id="{A59576FD-CEB4-C342-8370-4263D625E3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3241" y="4594860"/>
            <a:ext cx="3017520" cy="2263140"/>
          </a:xfrm>
          <a:prstGeom prst="rect">
            <a:avLst/>
          </a:prstGeom>
        </p:spPr>
      </p:pic>
    </p:spTree>
    <p:extLst>
      <p:ext uri="{BB962C8B-B14F-4D97-AF65-F5344CB8AC3E}">
        <p14:creationId xmlns:p14="http://schemas.microsoft.com/office/powerpoint/2010/main" val="4099579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Tyler’s raw data on each chip.</a:t>
            </a:r>
          </a:p>
        </p:txBody>
      </p:sp>
      <p:sp>
        <p:nvSpPr>
          <p:cNvPr id="6" name="TextBox 5">
            <a:extLst>
              <a:ext uri="{FF2B5EF4-FFF2-40B4-BE49-F238E27FC236}">
                <a16:creationId xmlns:a16="http://schemas.microsoft.com/office/drawing/2014/main" id="{BB303AA5-E465-0F4D-8D74-FCA2E8A1F8AC}"/>
              </a:ext>
            </a:extLst>
          </p:cNvPr>
          <p:cNvSpPr txBox="1"/>
          <p:nvPr/>
        </p:nvSpPr>
        <p:spPr>
          <a:xfrm>
            <a:off x="-4354" y="254567"/>
            <a:ext cx="1945469" cy="369332"/>
          </a:xfrm>
          <a:prstGeom prst="rect">
            <a:avLst/>
          </a:prstGeom>
          <a:noFill/>
        </p:spPr>
        <p:txBody>
          <a:bodyPr wrap="none" rtlCol="0">
            <a:spAutoFit/>
          </a:bodyPr>
          <a:lstStyle/>
          <a:p>
            <a:r>
              <a:rPr lang="en-US" dirty="0"/>
              <a:t>Average Electrode:</a:t>
            </a:r>
          </a:p>
        </p:txBody>
      </p:sp>
      <p:graphicFrame>
        <p:nvGraphicFramePr>
          <p:cNvPr id="5" name="Table 4">
            <a:extLst>
              <a:ext uri="{FF2B5EF4-FFF2-40B4-BE49-F238E27FC236}">
                <a16:creationId xmlns:a16="http://schemas.microsoft.com/office/drawing/2014/main" id="{D044C924-EB8E-2548-AE01-32E8DD1C3BA1}"/>
              </a:ext>
            </a:extLst>
          </p:cNvPr>
          <p:cNvGraphicFramePr>
            <a:graphicFrameLocks noGrp="1"/>
          </p:cNvGraphicFramePr>
          <p:nvPr>
            <p:extLst>
              <p:ext uri="{D42A27DB-BD31-4B8C-83A1-F6EECF244321}">
                <p14:modId xmlns:p14="http://schemas.microsoft.com/office/powerpoint/2010/main" val="3999651060"/>
              </p:ext>
            </p:extLst>
          </p:nvPr>
        </p:nvGraphicFramePr>
        <p:xfrm>
          <a:off x="3365500" y="0"/>
          <a:ext cx="5778500" cy="1422400"/>
        </p:xfrm>
        <a:graphic>
          <a:graphicData uri="http://schemas.openxmlformats.org/drawingml/2006/table">
            <a:tbl>
              <a:tblPr/>
              <a:tblGrid>
                <a:gridCol w="825500">
                  <a:extLst>
                    <a:ext uri="{9D8B030D-6E8A-4147-A177-3AD203B41FA5}">
                      <a16:colId xmlns:a16="http://schemas.microsoft.com/office/drawing/2014/main" val="4074045789"/>
                    </a:ext>
                  </a:extLst>
                </a:gridCol>
                <a:gridCol w="825500">
                  <a:extLst>
                    <a:ext uri="{9D8B030D-6E8A-4147-A177-3AD203B41FA5}">
                      <a16:colId xmlns:a16="http://schemas.microsoft.com/office/drawing/2014/main" val="3197491727"/>
                    </a:ext>
                  </a:extLst>
                </a:gridCol>
                <a:gridCol w="825500">
                  <a:extLst>
                    <a:ext uri="{9D8B030D-6E8A-4147-A177-3AD203B41FA5}">
                      <a16:colId xmlns:a16="http://schemas.microsoft.com/office/drawing/2014/main" val="4140406929"/>
                    </a:ext>
                  </a:extLst>
                </a:gridCol>
                <a:gridCol w="825500">
                  <a:extLst>
                    <a:ext uri="{9D8B030D-6E8A-4147-A177-3AD203B41FA5}">
                      <a16:colId xmlns:a16="http://schemas.microsoft.com/office/drawing/2014/main" val="1514598366"/>
                    </a:ext>
                  </a:extLst>
                </a:gridCol>
                <a:gridCol w="825500">
                  <a:extLst>
                    <a:ext uri="{9D8B030D-6E8A-4147-A177-3AD203B41FA5}">
                      <a16:colId xmlns:a16="http://schemas.microsoft.com/office/drawing/2014/main" val="551779320"/>
                    </a:ext>
                  </a:extLst>
                </a:gridCol>
                <a:gridCol w="825500">
                  <a:extLst>
                    <a:ext uri="{9D8B030D-6E8A-4147-A177-3AD203B41FA5}">
                      <a16:colId xmlns:a16="http://schemas.microsoft.com/office/drawing/2014/main" val="1505240510"/>
                    </a:ext>
                  </a:extLst>
                </a:gridCol>
                <a:gridCol w="825500">
                  <a:extLst>
                    <a:ext uri="{9D8B030D-6E8A-4147-A177-3AD203B41FA5}">
                      <a16:colId xmlns:a16="http://schemas.microsoft.com/office/drawing/2014/main" val="2167221990"/>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AVERAGE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gridSpan="2">
                  <a:txBody>
                    <a:bodyPr/>
                    <a:lstStyle/>
                    <a:p>
                      <a:pPr algn="ctr" fontAlgn="ctr"/>
                      <a:r>
                        <a:rPr lang="en-US" sz="1200" b="0" i="0" u="none" strike="noStrike">
                          <a:solidFill>
                            <a:srgbClr val="000000"/>
                          </a:solidFill>
                          <a:effectLst/>
                          <a:latin typeface="Calibri" panose="020F0502020204030204" pitchFamily="34" charset="0"/>
                        </a:rPr>
                        <a:t>Raw signal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 CI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extLst>
                  <a:ext uri="{0D108BD9-81ED-4DB2-BD59-A6C34878D82A}">
                    <a16:rowId xmlns:a16="http://schemas.microsoft.com/office/drawing/2014/main" val="2339582970"/>
                  </a:ext>
                </a:extLst>
              </a:tr>
              <a:tr h="203200">
                <a:tc>
                  <a:txBody>
                    <a:bodyPr/>
                    <a:lstStyle/>
                    <a:p>
                      <a:pPr algn="ctr" fontAlgn="ctr"/>
                      <a:r>
                        <a:rPr lang="en-US" sz="1200" b="0"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849508335"/>
                  </a:ext>
                </a:extLst>
              </a:tr>
              <a:tr h="203200">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54.392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3.122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-1.709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1.227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66212744"/>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63.251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5.579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4.217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48.265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8.623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658095226"/>
                  </a:ext>
                </a:extLst>
              </a:tr>
              <a:tr h="203200">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70.506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2.457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7.862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12.591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1.590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14.305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644923497"/>
                  </a:ext>
                </a:extLst>
              </a:tr>
              <a:tr h="203200">
                <a:tc>
                  <a:txBody>
                    <a:bodyPr/>
                    <a:lstStyle/>
                    <a:p>
                      <a:pPr algn="ctr" fontAlgn="ctr"/>
                      <a:r>
                        <a:rPr lang="en-US" sz="12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80.483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2.486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12.873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8.864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11.307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14.454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37103023"/>
                  </a:ext>
                </a:extLst>
              </a:tr>
              <a:tr h="203200">
                <a:tc>
                  <a:txBody>
                    <a:bodyPr/>
                    <a:lstStyle/>
                    <a:p>
                      <a:pPr algn="ctr" fontAlgn="ctr"/>
                      <a:r>
                        <a:rPr lang="en-US" sz="12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102.492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3.811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23.929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10.845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18.782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29.375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616250156"/>
                  </a:ext>
                </a:extLst>
              </a:tr>
            </a:tbl>
          </a:graphicData>
        </a:graphic>
      </p:graphicFrame>
      <p:pic>
        <p:nvPicPr>
          <p:cNvPr id="8" name="Graphic 7">
            <a:extLst>
              <a:ext uri="{FF2B5EF4-FFF2-40B4-BE49-F238E27FC236}">
                <a16:creationId xmlns:a16="http://schemas.microsoft.com/office/drawing/2014/main" id="{0A5B1C5B-99C4-8A41-98C2-D99BC43EE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45920"/>
            <a:ext cx="6400800" cy="2667000"/>
          </a:xfrm>
          <a:prstGeom prst="rect">
            <a:avLst/>
          </a:prstGeom>
        </p:spPr>
      </p:pic>
      <p:pic>
        <p:nvPicPr>
          <p:cNvPr id="10" name="Graphic 9">
            <a:extLst>
              <a:ext uri="{FF2B5EF4-FFF2-40B4-BE49-F238E27FC236}">
                <a16:creationId xmlns:a16="http://schemas.microsoft.com/office/drawing/2014/main" id="{BEC4F874-7D94-DD4B-8B94-3BBABBA916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6480" y="4594860"/>
            <a:ext cx="3017520" cy="2263140"/>
          </a:xfrm>
          <a:prstGeom prst="rect">
            <a:avLst/>
          </a:prstGeom>
        </p:spPr>
      </p:pic>
      <p:pic>
        <p:nvPicPr>
          <p:cNvPr id="12" name="Graphic 11">
            <a:extLst>
              <a:ext uri="{FF2B5EF4-FFF2-40B4-BE49-F238E27FC236}">
                <a16:creationId xmlns:a16="http://schemas.microsoft.com/office/drawing/2014/main" id="{35B037CA-8F6C-934C-A18B-2598F8327E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4594860"/>
            <a:ext cx="3017520" cy="2263140"/>
          </a:xfrm>
          <a:prstGeom prst="rect">
            <a:avLst/>
          </a:prstGeom>
        </p:spPr>
      </p:pic>
      <p:pic>
        <p:nvPicPr>
          <p:cNvPr id="14" name="Graphic 13">
            <a:extLst>
              <a:ext uri="{FF2B5EF4-FFF2-40B4-BE49-F238E27FC236}">
                <a16:creationId xmlns:a16="http://schemas.microsoft.com/office/drawing/2014/main" id="{4BC7BE37-0231-8D45-A6D2-E97DD98587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3240" y="4594860"/>
            <a:ext cx="3017520" cy="2263140"/>
          </a:xfrm>
          <a:prstGeom prst="rect">
            <a:avLst/>
          </a:prstGeom>
        </p:spPr>
      </p:pic>
    </p:spTree>
    <p:extLst>
      <p:ext uri="{BB962C8B-B14F-4D97-AF65-F5344CB8AC3E}">
        <p14:creationId xmlns:p14="http://schemas.microsoft.com/office/powerpoint/2010/main" val="78142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Tyler’s raw data on each chip.</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41868"/>
            <a:ext cx="3153043" cy="369332"/>
          </a:xfrm>
          <a:prstGeom prst="rect">
            <a:avLst/>
          </a:prstGeom>
          <a:noFill/>
        </p:spPr>
        <p:txBody>
          <a:bodyPr wrap="none" rtlCol="0">
            <a:spAutoFit/>
          </a:bodyPr>
          <a:lstStyle/>
          <a:p>
            <a:r>
              <a:rPr lang="en-US" dirty="0"/>
              <a:t>Middle 3 signal, Average all </a:t>
            </a:r>
            <a:r>
              <a:rPr lang="en-US" dirty="0" err="1"/>
              <a:t>eod</a:t>
            </a:r>
            <a:endParaRPr lang="en-US" dirty="0"/>
          </a:p>
        </p:txBody>
      </p:sp>
      <p:graphicFrame>
        <p:nvGraphicFramePr>
          <p:cNvPr id="2" name="Table 1">
            <a:extLst>
              <a:ext uri="{FF2B5EF4-FFF2-40B4-BE49-F238E27FC236}">
                <a16:creationId xmlns:a16="http://schemas.microsoft.com/office/drawing/2014/main" id="{8C45BD50-0BBC-0047-AED8-BCD9B9847F27}"/>
              </a:ext>
            </a:extLst>
          </p:cNvPr>
          <p:cNvGraphicFramePr>
            <a:graphicFrameLocks noGrp="1"/>
          </p:cNvGraphicFramePr>
          <p:nvPr>
            <p:extLst>
              <p:ext uri="{D42A27DB-BD31-4B8C-83A1-F6EECF244321}">
                <p14:modId xmlns:p14="http://schemas.microsoft.com/office/powerpoint/2010/main" val="3326484596"/>
              </p:ext>
            </p:extLst>
          </p:nvPr>
        </p:nvGraphicFramePr>
        <p:xfrm>
          <a:off x="3365500" y="0"/>
          <a:ext cx="5778500" cy="1422400"/>
        </p:xfrm>
        <a:graphic>
          <a:graphicData uri="http://schemas.openxmlformats.org/drawingml/2006/table">
            <a:tbl>
              <a:tblPr/>
              <a:tblGrid>
                <a:gridCol w="825500">
                  <a:extLst>
                    <a:ext uri="{9D8B030D-6E8A-4147-A177-3AD203B41FA5}">
                      <a16:colId xmlns:a16="http://schemas.microsoft.com/office/drawing/2014/main" val="2940372811"/>
                    </a:ext>
                  </a:extLst>
                </a:gridCol>
                <a:gridCol w="825500">
                  <a:extLst>
                    <a:ext uri="{9D8B030D-6E8A-4147-A177-3AD203B41FA5}">
                      <a16:colId xmlns:a16="http://schemas.microsoft.com/office/drawing/2014/main" val="3461969928"/>
                    </a:ext>
                  </a:extLst>
                </a:gridCol>
                <a:gridCol w="825500">
                  <a:extLst>
                    <a:ext uri="{9D8B030D-6E8A-4147-A177-3AD203B41FA5}">
                      <a16:colId xmlns:a16="http://schemas.microsoft.com/office/drawing/2014/main" val="4103158696"/>
                    </a:ext>
                  </a:extLst>
                </a:gridCol>
                <a:gridCol w="825500">
                  <a:extLst>
                    <a:ext uri="{9D8B030D-6E8A-4147-A177-3AD203B41FA5}">
                      <a16:colId xmlns:a16="http://schemas.microsoft.com/office/drawing/2014/main" val="1144817248"/>
                    </a:ext>
                  </a:extLst>
                </a:gridCol>
                <a:gridCol w="825500">
                  <a:extLst>
                    <a:ext uri="{9D8B030D-6E8A-4147-A177-3AD203B41FA5}">
                      <a16:colId xmlns:a16="http://schemas.microsoft.com/office/drawing/2014/main" val="1314094459"/>
                    </a:ext>
                  </a:extLst>
                </a:gridCol>
                <a:gridCol w="825500">
                  <a:extLst>
                    <a:ext uri="{9D8B030D-6E8A-4147-A177-3AD203B41FA5}">
                      <a16:colId xmlns:a16="http://schemas.microsoft.com/office/drawing/2014/main" val="1379484168"/>
                    </a:ext>
                  </a:extLst>
                </a:gridCol>
                <a:gridCol w="825500">
                  <a:extLst>
                    <a:ext uri="{9D8B030D-6E8A-4147-A177-3AD203B41FA5}">
                      <a16:colId xmlns:a16="http://schemas.microsoft.com/office/drawing/2014/main" val="2328009571"/>
                    </a:ext>
                  </a:extLst>
                </a:gridCol>
              </a:tblGrid>
              <a:tr h="203200">
                <a:tc>
                  <a:txBody>
                    <a:bodyPr/>
                    <a:lstStyle/>
                    <a:p>
                      <a:pPr algn="ctr" fontAlgn="ctr"/>
                      <a:r>
                        <a:rPr lang="en-US" sz="1200" b="0" i="0" u="none" strike="noStrike" dirty="0">
                          <a:solidFill>
                            <a:srgbClr val="000000"/>
                          </a:solidFill>
                          <a:effectLst/>
                          <a:latin typeface="Calibri" panose="020F0502020204030204" pitchFamily="34" charset="0"/>
                        </a:rPr>
                        <a:t>MID-3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gridSpan="2">
                  <a:txBody>
                    <a:bodyPr/>
                    <a:lstStyle/>
                    <a:p>
                      <a:pPr algn="ctr" fontAlgn="ctr"/>
                      <a:r>
                        <a:rPr lang="en-US" sz="1200" b="0" i="0" u="none" strike="noStrike">
                          <a:solidFill>
                            <a:srgbClr val="000000"/>
                          </a:solidFill>
                          <a:effectLst/>
                          <a:latin typeface="Calibri" panose="020F0502020204030204" pitchFamily="34" charset="0"/>
                        </a:rPr>
                        <a:t>Raw signal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tc gridSpan="2">
                  <a:txBody>
                    <a:bodyPr/>
                    <a:lstStyle/>
                    <a:p>
                      <a:pPr algn="ctr" fontAlgn="ctr"/>
                      <a:r>
                        <a:rPr lang="en-US" sz="1200" b="0" i="0" u="none" strike="noStrike">
                          <a:solidFill>
                            <a:srgbClr val="000000"/>
                          </a:solidFill>
                          <a:effectLst/>
                          <a:latin typeface="Calibri" panose="020F0502020204030204" pitchFamily="34" charset="0"/>
                        </a:rPr>
                        <a:t>Predicted Fib CI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hMerge="1">
                  <a:txBody>
                    <a:bodyPr/>
                    <a:lstStyle/>
                    <a:p>
                      <a:endParaRPr lang="en-US"/>
                    </a:p>
                  </a:txBody>
                  <a:tcPr/>
                </a:tc>
                <a:extLst>
                  <a:ext uri="{0D108BD9-81ED-4DB2-BD59-A6C34878D82A}">
                    <a16:rowId xmlns:a16="http://schemas.microsoft.com/office/drawing/2014/main" val="2092798676"/>
                  </a:ext>
                </a:extLst>
              </a:tr>
              <a:tr h="203200">
                <a:tc>
                  <a:txBody>
                    <a:bodyPr/>
                    <a:lstStyle/>
                    <a:p>
                      <a:pPr algn="ctr" fontAlgn="ctr"/>
                      <a:r>
                        <a:rPr lang="en-US" sz="1200" b="0" i="0" u="none" strike="noStrike">
                          <a:solidFill>
                            <a:srgbClr val="000000"/>
                          </a:solidFill>
                          <a:effectLst/>
                          <a:latin typeface="Calibri" panose="020F0502020204030204" pitchFamily="34" charset="0"/>
                        </a:rPr>
                        <a:t>Conc.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CV</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511172759"/>
                  </a:ext>
                </a:extLst>
              </a:tr>
              <a:tr h="203200">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54.074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2.716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-0.171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999.000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-1.461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1.106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874312082"/>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63.086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5.953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4.343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48.566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0.067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8.889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356602193"/>
                  </a:ext>
                </a:extLst>
              </a:tr>
              <a:tr h="203200">
                <a:tc>
                  <a:txBody>
                    <a:bodyPr/>
                    <a:lstStyle/>
                    <a:p>
                      <a:pPr algn="ctr" fontAlgn="ctr"/>
                      <a:r>
                        <a:rPr lang="en-US" sz="12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69.830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2.188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7.720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11.134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2.279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13.296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54285438"/>
                  </a:ext>
                </a:extLst>
              </a:tr>
              <a:tr h="203200">
                <a:tc>
                  <a:txBody>
                    <a:bodyPr/>
                    <a:lstStyle/>
                    <a:p>
                      <a:pPr algn="ctr" fontAlgn="ctr"/>
                      <a:r>
                        <a:rPr lang="en-US" sz="1200" b="0" i="0" u="none" strike="noStrike">
                          <a:solidFill>
                            <a:srgbClr val="000000"/>
                          </a:solidFill>
                          <a:effectLst/>
                          <a:latin typeface="Calibri" panose="020F0502020204030204" pitchFamily="34" charset="0"/>
                        </a:rPr>
                        <a:t>12.5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80.056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2.304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12.842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8.261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11.384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14.309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138247738"/>
                  </a:ext>
                </a:extLst>
              </a:tr>
              <a:tr h="203200">
                <a:tc>
                  <a:txBody>
                    <a:bodyPr/>
                    <a:lstStyle/>
                    <a:p>
                      <a:pPr algn="ctr" fontAlgn="ctr"/>
                      <a:r>
                        <a:rPr lang="en-US" sz="12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200" b="0" i="0" u="none" strike="noStrike">
                          <a:solidFill>
                            <a:srgbClr val="000000"/>
                          </a:solidFill>
                          <a:effectLst/>
                          <a:latin typeface="Calibri" panose="020F0502020204030204" pitchFamily="34" charset="0"/>
                        </a:rPr>
                        <a:t>102.137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3.899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23.901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a:solidFill>
                            <a:srgbClr val="000000"/>
                          </a:solidFill>
                          <a:effectLst/>
                          <a:latin typeface="Calibri" panose="020F0502020204030204" pitchFamily="34" charset="0"/>
                        </a:rPr>
                        <a:t>11.048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18.677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200" b="0" i="0" u="none" strike="noStrike" dirty="0">
                          <a:solidFill>
                            <a:srgbClr val="000000"/>
                          </a:solidFill>
                          <a:effectLst/>
                          <a:latin typeface="Calibri" panose="020F0502020204030204" pitchFamily="34" charset="0"/>
                        </a:rPr>
                        <a:t>29.465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442208609"/>
                  </a:ext>
                </a:extLst>
              </a:tr>
            </a:tbl>
          </a:graphicData>
        </a:graphic>
      </p:graphicFrame>
      <p:pic>
        <p:nvPicPr>
          <p:cNvPr id="7" name="Graphic 6">
            <a:extLst>
              <a:ext uri="{FF2B5EF4-FFF2-40B4-BE49-F238E27FC236}">
                <a16:creationId xmlns:a16="http://schemas.microsoft.com/office/drawing/2014/main" id="{1142C993-99EB-D041-AF1A-840FBEF6F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645920"/>
            <a:ext cx="6400800" cy="2667000"/>
          </a:xfrm>
          <a:prstGeom prst="rect">
            <a:avLst/>
          </a:prstGeom>
        </p:spPr>
      </p:pic>
      <p:pic>
        <p:nvPicPr>
          <p:cNvPr id="9" name="Graphic 8">
            <a:extLst>
              <a:ext uri="{FF2B5EF4-FFF2-40B4-BE49-F238E27FC236}">
                <a16:creationId xmlns:a16="http://schemas.microsoft.com/office/drawing/2014/main" id="{2E6F46D8-0027-7845-BF95-96A63AF118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6480" y="4603568"/>
            <a:ext cx="3017520" cy="2263140"/>
          </a:xfrm>
          <a:prstGeom prst="rect">
            <a:avLst/>
          </a:prstGeom>
        </p:spPr>
      </p:pic>
      <p:pic>
        <p:nvPicPr>
          <p:cNvPr id="11" name="Graphic 10">
            <a:extLst>
              <a:ext uri="{FF2B5EF4-FFF2-40B4-BE49-F238E27FC236}">
                <a16:creationId xmlns:a16="http://schemas.microsoft.com/office/drawing/2014/main" id="{4A4BE086-9F36-5D4A-82FF-8D0BD61E67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4603568"/>
            <a:ext cx="3017520" cy="2263140"/>
          </a:xfrm>
          <a:prstGeom prst="rect">
            <a:avLst/>
          </a:prstGeom>
        </p:spPr>
      </p:pic>
      <p:pic>
        <p:nvPicPr>
          <p:cNvPr id="13" name="Graphic 12">
            <a:extLst>
              <a:ext uri="{FF2B5EF4-FFF2-40B4-BE49-F238E27FC236}">
                <a16:creationId xmlns:a16="http://schemas.microsoft.com/office/drawing/2014/main" id="{4E9791EE-2918-EC4C-9BFC-A937049D82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3240" y="4603568"/>
            <a:ext cx="3017520" cy="2263140"/>
          </a:xfrm>
          <a:prstGeom prst="rect">
            <a:avLst/>
          </a:prstGeom>
        </p:spPr>
      </p:pic>
    </p:spTree>
    <p:extLst>
      <p:ext uri="{BB962C8B-B14F-4D97-AF65-F5344CB8AC3E}">
        <p14:creationId xmlns:p14="http://schemas.microsoft.com/office/powerpoint/2010/main" val="47684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a:t>
            </a:r>
            <a:r>
              <a:rPr lang="en-US" dirty="0" err="1"/>
              <a:t>Slarkee</a:t>
            </a:r>
            <a:r>
              <a:rPr lang="en-US" dirty="0"/>
              <a:t> </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41868"/>
            <a:ext cx="1384353" cy="369332"/>
          </a:xfrm>
          <a:prstGeom prst="rect">
            <a:avLst/>
          </a:prstGeom>
          <a:noFill/>
        </p:spPr>
        <p:txBody>
          <a:bodyPr wrap="none" rtlCol="0">
            <a:spAutoFit/>
          </a:bodyPr>
          <a:lstStyle/>
          <a:p>
            <a:r>
              <a:rPr lang="en-US" dirty="0"/>
              <a:t>AQ </a:t>
            </a:r>
            <a:r>
              <a:rPr lang="en-US" dirty="0" err="1"/>
              <a:t>NORMed</a:t>
            </a:r>
            <a:endParaRPr lang="en-US" dirty="0"/>
          </a:p>
        </p:txBody>
      </p:sp>
      <p:pic>
        <p:nvPicPr>
          <p:cNvPr id="5" name="Graphic 4">
            <a:extLst>
              <a:ext uri="{FF2B5EF4-FFF2-40B4-BE49-F238E27FC236}">
                <a16:creationId xmlns:a16="http://schemas.microsoft.com/office/drawing/2014/main" id="{CBE61653-F3A1-D34E-9CE7-0BCC23D77B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524000"/>
            <a:ext cx="6400800" cy="2667000"/>
          </a:xfrm>
          <a:prstGeom prst="rect">
            <a:avLst/>
          </a:prstGeom>
        </p:spPr>
      </p:pic>
      <p:pic>
        <p:nvPicPr>
          <p:cNvPr id="10" name="Graphic 9">
            <a:extLst>
              <a:ext uri="{FF2B5EF4-FFF2-40B4-BE49-F238E27FC236}">
                <a16:creationId xmlns:a16="http://schemas.microsoft.com/office/drawing/2014/main" id="{8582223F-AA8B-7641-90B1-22E41DB86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0800" y="0"/>
            <a:ext cx="2743200" cy="2057400"/>
          </a:xfrm>
          <a:prstGeom prst="rect">
            <a:avLst/>
          </a:prstGeom>
        </p:spPr>
      </p:pic>
      <p:pic>
        <p:nvPicPr>
          <p:cNvPr id="14" name="Graphic 13">
            <a:extLst>
              <a:ext uri="{FF2B5EF4-FFF2-40B4-BE49-F238E27FC236}">
                <a16:creationId xmlns:a16="http://schemas.microsoft.com/office/drawing/2014/main" id="{C1C8E904-D1A3-8A4D-9192-35E1AE4686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0400" y="4723144"/>
            <a:ext cx="2743200" cy="2057400"/>
          </a:xfrm>
          <a:prstGeom prst="rect">
            <a:avLst/>
          </a:prstGeom>
        </p:spPr>
      </p:pic>
      <p:pic>
        <p:nvPicPr>
          <p:cNvPr id="16" name="Graphic 15">
            <a:extLst>
              <a:ext uri="{FF2B5EF4-FFF2-40B4-BE49-F238E27FC236}">
                <a16:creationId xmlns:a16="http://schemas.microsoft.com/office/drawing/2014/main" id="{DD23E2B9-4759-3D43-8129-C6A6E6B105F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00" y="4723144"/>
            <a:ext cx="2743200" cy="2057400"/>
          </a:xfrm>
          <a:prstGeom prst="rect">
            <a:avLst/>
          </a:prstGeom>
        </p:spPr>
      </p:pic>
      <p:pic>
        <p:nvPicPr>
          <p:cNvPr id="18" name="Graphic 17">
            <a:extLst>
              <a:ext uri="{FF2B5EF4-FFF2-40B4-BE49-F238E27FC236}">
                <a16:creationId xmlns:a16="http://schemas.microsoft.com/office/drawing/2014/main" id="{7D482F85-B8D4-0C47-ACFB-664F51B14B7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24600" y="4723144"/>
            <a:ext cx="2743200" cy="2057400"/>
          </a:xfrm>
          <a:prstGeom prst="rect">
            <a:avLst/>
          </a:prstGeom>
        </p:spPr>
      </p:pic>
      <p:pic>
        <p:nvPicPr>
          <p:cNvPr id="21" name="Graphic 20">
            <a:extLst>
              <a:ext uri="{FF2B5EF4-FFF2-40B4-BE49-F238E27FC236}">
                <a16:creationId xmlns:a16="http://schemas.microsoft.com/office/drawing/2014/main" id="{9372D689-9142-4947-BFE2-DB8539671A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13478" y="4406462"/>
            <a:ext cx="3165443" cy="2374082"/>
          </a:xfrm>
          <a:prstGeom prst="rect">
            <a:avLst/>
          </a:prstGeom>
        </p:spPr>
      </p:pic>
    </p:spTree>
    <p:extLst>
      <p:ext uri="{BB962C8B-B14F-4D97-AF65-F5344CB8AC3E}">
        <p14:creationId xmlns:p14="http://schemas.microsoft.com/office/powerpoint/2010/main" val="3259130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a:t>
            </a:r>
            <a:r>
              <a:rPr lang="en-US" dirty="0" err="1"/>
              <a:t>Slarkee</a:t>
            </a:r>
            <a:r>
              <a:rPr lang="en-US" dirty="0"/>
              <a:t> </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41868"/>
            <a:ext cx="3200171" cy="369332"/>
          </a:xfrm>
          <a:prstGeom prst="rect">
            <a:avLst/>
          </a:prstGeom>
          <a:noFill/>
        </p:spPr>
        <p:txBody>
          <a:bodyPr wrap="none" rtlCol="0">
            <a:spAutoFit/>
          </a:bodyPr>
          <a:lstStyle/>
          <a:p>
            <a:r>
              <a:rPr lang="en-US" dirty="0"/>
              <a:t>No AQ NORM vs AQ NORM-AVG</a:t>
            </a:r>
          </a:p>
        </p:txBody>
      </p:sp>
      <p:pic>
        <p:nvPicPr>
          <p:cNvPr id="10" name="Graphic 9">
            <a:extLst>
              <a:ext uri="{FF2B5EF4-FFF2-40B4-BE49-F238E27FC236}">
                <a16:creationId xmlns:a16="http://schemas.microsoft.com/office/drawing/2014/main" id="{8582223F-AA8B-7641-90B1-22E41DB86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0" y="0"/>
            <a:ext cx="2743200" cy="2057400"/>
          </a:xfrm>
          <a:prstGeom prst="rect">
            <a:avLst/>
          </a:prstGeom>
        </p:spPr>
      </p:pic>
      <p:pic>
        <p:nvPicPr>
          <p:cNvPr id="4" name="Graphic 3">
            <a:extLst>
              <a:ext uri="{FF2B5EF4-FFF2-40B4-BE49-F238E27FC236}">
                <a16:creationId xmlns:a16="http://schemas.microsoft.com/office/drawing/2014/main" id="{8CDB0ED8-6D56-3349-B98C-404805D28A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1524000"/>
            <a:ext cx="6400800" cy="2667000"/>
          </a:xfrm>
          <a:prstGeom prst="rect">
            <a:avLst/>
          </a:prstGeom>
        </p:spPr>
      </p:pic>
      <p:pic>
        <p:nvPicPr>
          <p:cNvPr id="8" name="Graphic 7">
            <a:extLst>
              <a:ext uri="{FF2B5EF4-FFF2-40B4-BE49-F238E27FC236}">
                <a16:creationId xmlns:a16="http://schemas.microsoft.com/office/drawing/2014/main" id="{6AACC455-6EC8-154A-8678-84ABB1719C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4191000"/>
            <a:ext cx="6400800" cy="2667000"/>
          </a:xfrm>
          <a:prstGeom prst="rect">
            <a:avLst/>
          </a:prstGeom>
        </p:spPr>
      </p:pic>
    </p:spTree>
    <p:extLst>
      <p:ext uri="{BB962C8B-B14F-4D97-AF65-F5344CB8AC3E}">
        <p14:creationId xmlns:p14="http://schemas.microsoft.com/office/powerpoint/2010/main" val="183412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E59A6-5488-2346-AB86-BB4E2AFF5009}"/>
              </a:ext>
            </a:extLst>
          </p:cNvPr>
          <p:cNvSpPr>
            <a:spLocks noGrp="1"/>
          </p:cNvSpPr>
          <p:nvPr>
            <p:ph type="title"/>
          </p:nvPr>
        </p:nvSpPr>
        <p:spPr>
          <a:xfrm>
            <a:off x="0" y="0"/>
            <a:ext cx="8229600" cy="487362"/>
          </a:xfrm>
        </p:spPr>
        <p:txBody>
          <a:bodyPr/>
          <a:lstStyle/>
          <a:p>
            <a:r>
              <a:rPr lang="en-US" dirty="0"/>
              <a:t>Bootstrapping from </a:t>
            </a:r>
            <a:r>
              <a:rPr lang="en-US" dirty="0" err="1"/>
              <a:t>Slarkee</a:t>
            </a:r>
            <a:r>
              <a:rPr lang="en-US" dirty="0"/>
              <a:t> </a:t>
            </a:r>
          </a:p>
        </p:txBody>
      </p:sp>
      <p:sp>
        <p:nvSpPr>
          <p:cNvPr id="6" name="TextBox 5">
            <a:extLst>
              <a:ext uri="{FF2B5EF4-FFF2-40B4-BE49-F238E27FC236}">
                <a16:creationId xmlns:a16="http://schemas.microsoft.com/office/drawing/2014/main" id="{BB303AA5-E465-0F4D-8D74-FCA2E8A1F8AC}"/>
              </a:ext>
            </a:extLst>
          </p:cNvPr>
          <p:cNvSpPr txBox="1"/>
          <p:nvPr/>
        </p:nvSpPr>
        <p:spPr>
          <a:xfrm>
            <a:off x="0" y="341868"/>
            <a:ext cx="2680862" cy="369332"/>
          </a:xfrm>
          <a:prstGeom prst="rect">
            <a:avLst/>
          </a:prstGeom>
          <a:noFill/>
        </p:spPr>
        <p:txBody>
          <a:bodyPr wrap="none" rtlCol="0">
            <a:spAutoFit/>
          </a:bodyPr>
          <a:lstStyle/>
          <a:p>
            <a:r>
              <a:rPr lang="en-US" dirty="0"/>
              <a:t>AQ norm _ AQ </a:t>
            </a:r>
            <a:r>
              <a:rPr lang="en-US" dirty="0" err="1"/>
              <a:t>avg</a:t>
            </a:r>
            <a:r>
              <a:rPr lang="en-US" dirty="0"/>
              <a:t> vs AQ-2</a:t>
            </a:r>
          </a:p>
        </p:txBody>
      </p:sp>
      <p:pic>
        <p:nvPicPr>
          <p:cNvPr id="10" name="Graphic 9">
            <a:extLst>
              <a:ext uri="{FF2B5EF4-FFF2-40B4-BE49-F238E27FC236}">
                <a16:creationId xmlns:a16="http://schemas.microsoft.com/office/drawing/2014/main" id="{8582223F-AA8B-7641-90B1-22E41DB86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800" y="0"/>
            <a:ext cx="2743200" cy="2057400"/>
          </a:xfrm>
          <a:prstGeom prst="rect">
            <a:avLst/>
          </a:prstGeom>
        </p:spPr>
      </p:pic>
      <p:pic>
        <p:nvPicPr>
          <p:cNvPr id="8" name="Graphic 7">
            <a:extLst>
              <a:ext uri="{FF2B5EF4-FFF2-40B4-BE49-F238E27FC236}">
                <a16:creationId xmlns:a16="http://schemas.microsoft.com/office/drawing/2014/main" id="{6AACC455-6EC8-154A-8678-84ABB1719C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00" y="4191000"/>
            <a:ext cx="6400800" cy="2667000"/>
          </a:xfrm>
          <a:prstGeom prst="rect">
            <a:avLst/>
          </a:prstGeom>
        </p:spPr>
      </p:pic>
      <p:pic>
        <p:nvPicPr>
          <p:cNvPr id="7" name="Graphic 6">
            <a:extLst>
              <a:ext uri="{FF2B5EF4-FFF2-40B4-BE49-F238E27FC236}">
                <a16:creationId xmlns:a16="http://schemas.microsoft.com/office/drawing/2014/main" id="{04D3753F-DC9C-2D4E-8088-A43E11BCB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524000"/>
            <a:ext cx="6400800" cy="2667000"/>
          </a:xfrm>
          <a:prstGeom prst="rect">
            <a:avLst/>
          </a:prstGeom>
        </p:spPr>
      </p:pic>
    </p:spTree>
    <p:extLst>
      <p:ext uri="{BB962C8B-B14F-4D97-AF65-F5344CB8AC3E}">
        <p14:creationId xmlns:p14="http://schemas.microsoft.com/office/powerpoint/2010/main" val="1608021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9BEACF-AD0F-E447-9F78-6A2A1E4C8AF2}"/>
              </a:ext>
            </a:extLst>
          </p:cNvPr>
          <p:cNvSpPr>
            <a:spLocks noGrp="1"/>
          </p:cNvSpPr>
          <p:nvPr>
            <p:ph type="title"/>
          </p:nvPr>
        </p:nvSpPr>
        <p:spPr/>
        <p:txBody>
          <a:bodyPr/>
          <a:lstStyle/>
          <a:p>
            <a:r>
              <a:rPr lang="en-US" dirty="0"/>
              <a:t>Sample size and Mean distribution</a:t>
            </a:r>
          </a:p>
        </p:txBody>
      </p:sp>
      <p:pic>
        <p:nvPicPr>
          <p:cNvPr id="11" name="Graphic 10">
            <a:extLst>
              <a:ext uri="{FF2B5EF4-FFF2-40B4-BE49-F238E27FC236}">
                <a16:creationId xmlns:a16="http://schemas.microsoft.com/office/drawing/2014/main" id="{E46733AE-166C-044D-84BE-2109A624A7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 y="3657600"/>
            <a:ext cx="4267200" cy="3200400"/>
          </a:xfrm>
          <a:prstGeom prst="rect">
            <a:avLst/>
          </a:prstGeom>
        </p:spPr>
      </p:pic>
      <p:graphicFrame>
        <p:nvGraphicFramePr>
          <p:cNvPr id="13" name="Table 12">
            <a:extLst>
              <a:ext uri="{FF2B5EF4-FFF2-40B4-BE49-F238E27FC236}">
                <a16:creationId xmlns:a16="http://schemas.microsoft.com/office/drawing/2014/main" id="{4EDFE982-72AA-074D-907B-5E4F9395FB8B}"/>
              </a:ext>
            </a:extLst>
          </p:cNvPr>
          <p:cNvGraphicFramePr>
            <a:graphicFrameLocks noGrp="1"/>
          </p:cNvGraphicFramePr>
          <p:nvPr>
            <p:extLst>
              <p:ext uri="{D42A27DB-BD31-4B8C-83A1-F6EECF244321}">
                <p14:modId xmlns:p14="http://schemas.microsoft.com/office/powerpoint/2010/main" val="1650751871"/>
              </p:ext>
            </p:extLst>
          </p:nvPr>
        </p:nvGraphicFramePr>
        <p:xfrm>
          <a:off x="5486400" y="1084664"/>
          <a:ext cx="2984498" cy="2641600"/>
        </p:xfrm>
        <a:graphic>
          <a:graphicData uri="http://schemas.openxmlformats.org/drawingml/2006/table">
            <a:tbl>
              <a:tblPr/>
              <a:tblGrid>
                <a:gridCol w="449588">
                  <a:extLst>
                    <a:ext uri="{9D8B030D-6E8A-4147-A177-3AD203B41FA5}">
                      <a16:colId xmlns:a16="http://schemas.microsoft.com/office/drawing/2014/main" val="182815434"/>
                    </a:ext>
                  </a:extLst>
                </a:gridCol>
                <a:gridCol w="506982">
                  <a:extLst>
                    <a:ext uri="{9D8B030D-6E8A-4147-A177-3AD203B41FA5}">
                      <a16:colId xmlns:a16="http://schemas.microsoft.com/office/drawing/2014/main" val="4286123019"/>
                    </a:ext>
                  </a:extLst>
                </a:gridCol>
                <a:gridCol w="506982">
                  <a:extLst>
                    <a:ext uri="{9D8B030D-6E8A-4147-A177-3AD203B41FA5}">
                      <a16:colId xmlns:a16="http://schemas.microsoft.com/office/drawing/2014/main" val="1500437814"/>
                    </a:ext>
                  </a:extLst>
                </a:gridCol>
                <a:gridCol w="506982">
                  <a:extLst>
                    <a:ext uri="{9D8B030D-6E8A-4147-A177-3AD203B41FA5}">
                      <a16:colId xmlns:a16="http://schemas.microsoft.com/office/drawing/2014/main" val="3323527587"/>
                    </a:ext>
                  </a:extLst>
                </a:gridCol>
                <a:gridCol w="506982">
                  <a:extLst>
                    <a:ext uri="{9D8B030D-6E8A-4147-A177-3AD203B41FA5}">
                      <a16:colId xmlns:a16="http://schemas.microsoft.com/office/drawing/2014/main" val="1034902553"/>
                    </a:ext>
                  </a:extLst>
                </a:gridCol>
                <a:gridCol w="506982">
                  <a:extLst>
                    <a:ext uri="{9D8B030D-6E8A-4147-A177-3AD203B41FA5}">
                      <a16:colId xmlns:a16="http://schemas.microsoft.com/office/drawing/2014/main" val="170084038"/>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ctr" fontAlgn="ctr"/>
                      <a:r>
                        <a:rPr lang="en-US" sz="1200" b="0" i="0" u="none" strike="noStrike">
                          <a:solidFill>
                            <a:srgbClr val="000000"/>
                          </a:solidFill>
                          <a:effectLst/>
                          <a:latin typeface="Calibri" panose="020F0502020204030204" pitchFamily="34" charset="0"/>
                        </a:rPr>
                        <a:t>Sample Size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10454448"/>
                  </a:ext>
                </a:extLst>
              </a:tr>
              <a:tr h="203200">
                <a:tc>
                  <a:txBody>
                    <a:bodyPr/>
                    <a:lstStyle/>
                    <a:p>
                      <a:pPr algn="ctr" fontAlgn="ctr"/>
                      <a:r>
                        <a:rPr lang="en-US" sz="12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688810"/>
                  </a:ext>
                </a:extLst>
              </a:tr>
              <a:tr h="203200">
                <a:tc>
                  <a:txBody>
                    <a:bodyPr/>
                    <a:lstStyle/>
                    <a:p>
                      <a:pPr algn="ctr" fontAlgn="ctr"/>
                      <a:r>
                        <a:rPr lang="en-US" sz="12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5391620"/>
                  </a:ext>
                </a:extLst>
              </a:tr>
              <a:tr h="203200">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101.61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100.59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524729"/>
                  </a:ext>
                </a:extLst>
              </a:tr>
              <a:tr h="203200">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96.32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7018531"/>
                  </a:ext>
                </a:extLst>
              </a:tr>
              <a:tr h="203200">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95.91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97.36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238371"/>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110.79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97.27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102.26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702131"/>
                  </a:ext>
                </a:extLst>
              </a:tr>
              <a:tr h="203200">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103.65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97.82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103.64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0405102"/>
                  </a:ext>
                </a:extLst>
              </a:tr>
              <a:tr h="203200">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106.06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473816"/>
                  </a:ext>
                </a:extLst>
              </a:tr>
              <a:tr h="203200">
                <a:tc>
                  <a:txBody>
                    <a:bodyPr/>
                    <a:lstStyle/>
                    <a:p>
                      <a:pPr algn="ctr" fontAlgn="ctr"/>
                      <a:r>
                        <a:rPr lang="en-US"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95.38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100.34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2259378"/>
                  </a:ext>
                </a:extLst>
              </a:tr>
              <a:tr h="203200">
                <a:tc>
                  <a:txBody>
                    <a:bodyPr/>
                    <a:lstStyle/>
                    <a:p>
                      <a:pPr algn="ctr" fontAlgn="ctr"/>
                      <a:r>
                        <a:rPr lang="en-US" sz="12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102.49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98.82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102.01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058967"/>
                  </a:ext>
                </a:extLst>
              </a:tr>
              <a:tr h="203200">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89.56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101.46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97.25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99.18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6010695"/>
                  </a:ext>
                </a:extLst>
              </a:tr>
              <a:tr h="203200">
                <a:tc>
                  <a:txBody>
                    <a:bodyPr/>
                    <a:lstStyle/>
                    <a:p>
                      <a:pPr algn="ctr" fontAlgn="ctr"/>
                      <a:r>
                        <a:rPr lang="en-US" sz="12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94.67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102.96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103.48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100.40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3935125"/>
                  </a:ext>
                </a:extLst>
              </a:tr>
            </a:tbl>
          </a:graphicData>
        </a:graphic>
      </p:graphicFrame>
      <p:graphicFrame>
        <p:nvGraphicFramePr>
          <p:cNvPr id="2" name="Table 1">
            <a:extLst>
              <a:ext uri="{FF2B5EF4-FFF2-40B4-BE49-F238E27FC236}">
                <a16:creationId xmlns:a16="http://schemas.microsoft.com/office/drawing/2014/main" id="{A9F596C5-FF3B-8543-8D58-1704C24C8FDB}"/>
              </a:ext>
            </a:extLst>
          </p:cNvPr>
          <p:cNvGraphicFramePr>
            <a:graphicFrameLocks noGrp="1"/>
          </p:cNvGraphicFramePr>
          <p:nvPr>
            <p:extLst>
              <p:ext uri="{D42A27DB-BD31-4B8C-83A1-F6EECF244321}">
                <p14:modId xmlns:p14="http://schemas.microsoft.com/office/powerpoint/2010/main" val="1461297102"/>
              </p:ext>
            </p:extLst>
          </p:nvPr>
        </p:nvGraphicFramePr>
        <p:xfrm>
          <a:off x="838200" y="1066800"/>
          <a:ext cx="2476500" cy="1422400"/>
        </p:xfrm>
        <a:graphic>
          <a:graphicData uri="http://schemas.openxmlformats.org/drawingml/2006/table">
            <a:tbl>
              <a:tblPr/>
              <a:tblGrid>
                <a:gridCol w="825500">
                  <a:extLst>
                    <a:ext uri="{9D8B030D-6E8A-4147-A177-3AD203B41FA5}">
                      <a16:colId xmlns:a16="http://schemas.microsoft.com/office/drawing/2014/main" val="2205529322"/>
                    </a:ext>
                  </a:extLst>
                </a:gridCol>
                <a:gridCol w="825500">
                  <a:extLst>
                    <a:ext uri="{9D8B030D-6E8A-4147-A177-3AD203B41FA5}">
                      <a16:colId xmlns:a16="http://schemas.microsoft.com/office/drawing/2014/main" val="15810058"/>
                    </a:ext>
                  </a:extLst>
                </a:gridCol>
                <a:gridCol w="825500">
                  <a:extLst>
                    <a:ext uri="{9D8B030D-6E8A-4147-A177-3AD203B41FA5}">
                      <a16:colId xmlns:a16="http://schemas.microsoft.com/office/drawing/2014/main" val="3435634055"/>
                    </a:ext>
                  </a:extLst>
                </a:gridCol>
              </a:tblGrid>
              <a:tr h="203200">
                <a:tc gridSpan="3">
                  <a:txBody>
                    <a:bodyPr/>
                    <a:lstStyle/>
                    <a:p>
                      <a:pPr algn="ctr" fontAlgn="ctr"/>
                      <a:r>
                        <a:rPr lang="en-US" sz="1200" b="0" i="0" u="none" strike="noStrike">
                          <a:solidFill>
                            <a:srgbClr val="000000"/>
                          </a:solidFill>
                          <a:effectLst/>
                          <a:latin typeface="Calibri" panose="020F0502020204030204" pitchFamily="34" charset="0"/>
                        </a:rPr>
                        <a:t>95% CI of Mean Mean=100 CV=5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44023014"/>
                  </a:ext>
                </a:extLst>
              </a:tr>
              <a:tr h="203200">
                <a:tc>
                  <a:txBody>
                    <a:bodyPr/>
                    <a:lstStyle/>
                    <a:p>
                      <a:pPr algn="ctr" fontAlgn="ctr"/>
                      <a:r>
                        <a:rPr lang="en-US" sz="1200" b="0" i="0" u="none" strike="noStrike">
                          <a:solidFill>
                            <a:srgbClr val="000000"/>
                          </a:solidFill>
                          <a:effectLst/>
                          <a:latin typeface="Calibri" panose="020F0502020204030204" pitchFamily="34" charset="0"/>
                        </a:rPr>
                        <a:t>Sample Size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Lower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Upper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1191895"/>
                  </a:ext>
                </a:extLst>
              </a:tr>
              <a:tr h="203200">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90.23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109.79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248338"/>
                  </a:ext>
                </a:extLst>
              </a:tr>
              <a:tr h="203200">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94.33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105.66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5422076"/>
                  </a:ext>
                </a:extLst>
              </a:tr>
              <a:tr h="203200">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95.61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104.38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462599"/>
                  </a:ext>
                </a:extLst>
              </a:tr>
              <a:tr h="203200">
                <a:tc>
                  <a:txBody>
                    <a:bodyPr/>
                    <a:lstStyle/>
                    <a:p>
                      <a:pPr algn="ctr" fontAlgn="ctr"/>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96.29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103.71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513549"/>
                  </a:ext>
                </a:extLst>
              </a:tr>
              <a:tr h="203200">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96.90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103.09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354586"/>
                  </a:ext>
                </a:extLst>
              </a:tr>
            </a:tbl>
          </a:graphicData>
        </a:graphic>
      </p:graphicFrame>
    </p:spTree>
    <p:extLst>
      <p:ext uri="{BB962C8B-B14F-4D97-AF65-F5344CB8AC3E}">
        <p14:creationId xmlns:p14="http://schemas.microsoft.com/office/powerpoint/2010/main" val="1927075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A318918-FB8B-8246-B748-9D53C45DBED5}" vid="{BAE56F0A-224A-644A-BF7F-4C24211E015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A318918-FB8B-8246-B748-9D53C45DBED5}" vid="{E5BD1DE2-6203-F443-9A1C-E229F9B38A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2017</TotalTime>
  <Words>1130</Words>
  <Application>Microsoft Macintosh PowerPoint</Application>
  <PresentationFormat>On-screen Show (4:3)</PresentationFormat>
  <Paragraphs>554</Paragraphs>
  <Slides>21</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29" baseType="lpstr">
      <vt:lpstr>Arial</vt:lpstr>
      <vt:lpstr>Baskerville</vt:lpstr>
      <vt:lpstr>Baskerville SemiBold</vt:lpstr>
      <vt:lpstr>Calibri</vt:lpstr>
      <vt:lpstr>Verdana</vt:lpstr>
      <vt:lpstr>Office Theme</vt:lpstr>
      <vt:lpstr>Custom Design</vt:lpstr>
      <vt:lpstr>Worksheet</vt:lpstr>
      <vt:lpstr>Bootstrapping from Tyler’s raw data on each chip.</vt:lpstr>
      <vt:lpstr>Bootstrapping from Tyler’s raw data on each chip.</vt:lpstr>
      <vt:lpstr>Bootstrapping from Tyler’s raw data on each chip.</vt:lpstr>
      <vt:lpstr>Bootstrapping from Tyler’s raw data on each chip.</vt:lpstr>
      <vt:lpstr>Bootstrapping from Tyler’s raw data on each chip.</vt:lpstr>
      <vt:lpstr>Bootstrapping from Slarkee </vt:lpstr>
      <vt:lpstr>Bootstrapping from Slarkee </vt:lpstr>
      <vt:lpstr>Bootstrapping from Slarkee </vt:lpstr>
      <vt:lpstr>Sample size and Mean distribution</vt:lpstr>
      <vt:lpstr>Correction for CV on small sample size.</vt:lpstr>
      <vt:lpstr>Sample size and CV distribution</vt:lpstr>
      <vt:lpstr>CV-Sample size relation</vt:lpstr>
      <vt:lpstr>Different ways of aggregate CV from multiple measurements.</vt:lpstr>
      <vt:lpstr>Curve fitting with multiple repeated measurement of the same X</vt:lpstr>
      <vt:lpstr>To test:</vt:lpstr>
      <vt:lpstr>Gamma distribution Probability density function</vt:lpstr>
      <vt:lpstr>The Confidence interval generated in Prism is not meant for our application</vt:lpstr>
      <vt:lpstr>robustness of bootstrap analysis. CV=5, signal from ~ 59 to </vt:lpstr>
      <vt:lpstr>Robustness of bootstrap from different sample size</vt:lpstr>
      <vt:lpstr>Bootstrap from different slopes of the curve</vt:lpstr>
      <vt:lpstr>bootstrap from different background of curve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Tyler data</dc:title>
  <dc:subject/>
  <dc:creator>Hui Kang</dc:creator>
  <cp:keywords/>
  <dc:description/>
  <cp:lastModifiedBy>Hui Kang</cp:lastModifiedBy>
  <cp:revision>150</cp:revision>
  <cp:lastPrinted>2019-02-19T17:22:07Z</cp:lastPrinted>
  <dcterms:created xsi:type="dcterms:W3CDTF">2019-06-28T05:42:45Z</dcterms:created>
  <dcterms:modified xsi:type="dcterms:W3CDTF">2019-07-05T18:45:41Z</dcterms:modified>
  <cp:category/>
</cp:coreProperties>
</file>